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60" r:id="rId10"/>
    <p:sldId id="277" r:id="rId11"/>
    <p:sldId id="276" r:id="rId12"/>
    <p:sldId id="266" r:id="rId13"/>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E8577C-2AD3-4802-9702-847AF195DB42}" v="543" dt="2026-09-14T15:51:51.4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63" d="100"/>
          <a:sy n="163" d="100"/>
        </p:scale>
        <p:origin x="1620"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9/14/2026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9/14/2026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9/14/2026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9/14/2026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1217577"/>
          </a:xfrm>
          <a:prstGeom prst="rect">
            <a:avLst/>
          </a:prstGeom>
          <a:noFill/>
        </p:spPr>
        <p:txBody>
          <a:bodyPr wrap="square" lIns="91440" tIns="45720" rIns="91440" bIns="45720" rtlCol="0" anchor="t">
            <a:spAutoFit/>
          </a:bodyPr>
          <a:lstStyle/>
          <a:p>
            <a:pPr marL="171450" indent="-171450">
              <a:lnSpc>
                <a:spcPct val="124000"/>
              </a:lnSpc>
              <a:buFont typeface="Arial" panose="020B0604020202020204" pitchFamily="34" charset="0"/>
              <a:buChar char="•"/>
            </a:pPr>
            <a:r>
              <a:rPr lang="en-US" sz="850" b="1"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b="1" dirty="0"/>
              <a:t>You do not need to complete every box. Just record the information that is key to your school's priorities and areas of focus.</a:t>
            </a:r>
            <a:endParaRPr lang="en-US" sz="850" b="1" dirty="0">
              <a:ea typeface="+mn-lt"/>
              <a:cs typeface="+mn-lt"/>
            </a:endParaRPr>
          </a:p>
          <a:p>
            <a:pPr>
              <a:lnSpc>
                <a:spcPct val="124000"/>
              </a:lnSpc>
            </a:pPr>
            <a:r>
              <a:rPr lang="en-US" sz="850" dirty="0">
                <a:ea typeface="+mn-lt"/>
                <a:cs typeface="+mn-lt"/>
              </a:rPr>
              <a:t>Swimming attainment will continue to be monitored through curriculum provision, with consideration given to additional opportunities should funding and pool access permit.</a:t>
            </a:r>
            <a:endParaRPr lang="en-US" sz="850" i="1" dirty="0">
              <a:ea typeface="+mn-lt"/>
              <a:cs typeface="+mn-lt"/>
            </a:endParaRPr>
          </a:p>
          <a:p>
            <a:pPr marL="171450" indent="-171450">
              <a:lnSpc>
                <a:spcPct val="124000"/>
              </a:lnSpc>
              <a:buFont typeface="Arial" panose="020B0604020202020204" pitchFamily="34" charset="0"/>
              <a:buChar char="•"/>
            </a:pPr>
            <a:endParaRPr lang="en-US" sz="850" dirty="0"/>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135953411"/>
              </p:ext>
            </p:extLst>
          </p:nvPr>
        </p:nvGraphicFramePr>
        <p:xfrm>
          <a:off x="298297" y="1672070"/>
          <a:ext cx="5530128" cy="252748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a:ea typeface="Calibri"/>
                          <a:cs typeface="Calibri"/>
                          <a:hlinkClick r:id="rId3"/>
                        </a:rPr>
                        <a:t>Swimming and Water Safety</a:t>
                      </a:r>
                      <a:endParaRPr lang="en-GB" sz="700" dirty="0">
                        <a:solidFill>
                          <a:sysClr val="windowText" lastClr="000000"/>
                        </a:solidFill>
                        <a:effectLst/>
                        <a:latin typeface="Calibri"/>
                        <a:ea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a:ea typeface="+mn-ea"/>
                          <a:cs typeface="Calibri"/>
                        </a:rPr>
                        <a:t>What went well? Supporting evidence?</a:t>
                      </a:r>
                      <a:r>
                        <a:rPr lang="en-GB" sz="700" dirty="0">
                          <a:solidFill>
                            <a:sysClr val="windowText" lastClr="000000"/>
                          </a:solidFill>
                          <a:effectLst/>
                          <a:latin typeface="Calibri"/>
                          <a:cs typeface="Calibri"/>
                        </a:rPr>
                        <a:t> </a:t>
                      </a:r>
                      <a:endParaRPr lang="en-US" sz="700" dirty="0">
                        <a:solidFill>
                          <a:sysClr val="windowText" lastClr="000000"/>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a:cs typeface="Calibri"/>
                        </a:rPr>
                        <a:t>What didn't go well? Supporting evidence? </a:t>
                      </a:r>
                      <a:endParaRPr lang="en-GB" sz="700" dirty="0">
                        <a:solidFill>
                          <a:sysClr val="windowText" lastClr="000000"/>
                        </a:solidFill>
                        <a:effectLst/>
                        <a:latin typeface="Calibri"/>
                        <a:ea typeface="Calibri" panose="020F0502020204030204" pitchFamily="34" charset="0"/>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a:cs typeface="Calibri"/>
                        </a:rPr>
                        <a:t>1. </a:t>
                      </a:r>
                      <a:r>
                        <a:rPr lang="en-US" sz="700" dirty="0">
                          <a:effectLst/>
                          <a:latin typeface="Calibri"/>
                          <a:cs typeface="Calibri"/>
                        </a:rPr>
                        <a:t>Swim competently, confidently and proficiently over a distance of at least 25 metres</a:t>
                      </a:r>
                      <a:endParaRPr lang="en-GB" sz="700" dirty="0">
                        <a:effectLst/>
                        <a:latin typeface="Calibri"/>
                        <a:ea typeface="Calibri" panose="020F0502020204030204" pitchFamily="34" charset="0"/>
                        <a:cs typeface="Calibri"/>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a:cs typeface="Calibri"/>
                        </a:rPr>
                        <a:t>61%</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a:cs typeface="Calibri"/>
                        </a:rPr>
                        <a:t>Limited pool time due to increasing costs – pupils could have done with more swimming sessions to ensure confidence. Sports Premium funding not used to 'top up' core offer due to limited availability of pool and transport costs.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a:cs typeface="Calibri"/>
                        </a:rPr>
                        <a:t>2. </a:t>
                      </a:r>
                      <a:r>
                        <a:rPr lang="en-US" sz="700" dirty="0">
                          <a:effectLst/>
                          <a:latin typeface="Calibri"/>
                          <a:cs typeface="Calibri"/>
                        </a:rPr>
                        <a:t>Use a range of strokes effectively (for example, front crawl, backstroke and breaststroke)</a:t>
                      </a:r>
                      <a:endParaRPr lang="en-GB" sz="700" dirty="0">
                        <a:effectLst/>
                        <a:latin typeface="Calibri"/>
                        <a:ea typeface="Calibri" panose="020F0502020204030204" pitchFamily="34" charset="0"/>
                        <a:cs typeface="Calibri"/>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a:cs typeface="Calibri"/>
                        </a:rPr>
                        <a:t>61%</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700" b="0" i="0" u="none" strike="noStrike" noProof="0" dirty="0">
                          <a:solidFill>
                            <a:srgbClr val="000000"/>
                          </a:solidFill>
                          <a:latin typeface="Calibri"/>
                          <a:ea typeface="Calibri"/>
                          <a:cs typeface="Calibri"/>
                        </a:rPr>
                        <a:t>Limited pool time due to increasing costs – pupils could have done with more swimming sessions to ensure confidence. Sports Premium funding not used to 'top up' core offer due to limited availability of pool and transport costs.</a:t>
                      </a:r>
                    </a:p>
                    <a:p>
                      <a:pPr marL="0" marR="0" lvl="0" indent="0" algn="l" defTabSz="575981">
                        <a:lnSpc>
                          <a:spcPct val="100000"/>
                        </a:lnSpc>
                        <a:spcBef>
                          <a:spcPts val="0"/>
                        </a:spcBef>
                        <a:spcAft>
                          <a:spcPts val="0"/>
                        </a:spcAft>
                        <a:buClrTx/>
                        <a:buSzTx/>
                        <a:buFontTx/>
                        <a:buNone/>
                        <a:tabLst/>
                        <a:defRPr/>
                      </a:pP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a:cs typeface="Calibri"/>
                        </a:rPr>
                        <a:t>3. </a:t>
                      </a:r>
                      <a:r>
                        <a:rPr lang="en-US" sz="700" dirty="0">
                          <a:effectLst/>
                          <a:latin typeface="Calibri"/>
                          <a:cs typeface="Calibri"/>
                        </a:rPr>
                        <a:t>Perform safe self-rescue in different water-based situations</a:t>
                      </a:r>
                      <a:endParaRPr lang="en-GB" sz="700" dirty="0">
                        <a:effectLst/>
                        <a:latin typeface="Calibri"/>
                        <a:ea typeface="Calibri" panose="020F0502020204030204" pitchFamily="34" charset="0"/>
                        <a:cs typeface="Calibri"/>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a:cs typeface="Calibri"/>
                        </a:rPr>
                        <a:t>86% </a:t>
                      </a:r>
                      <a:r>
                        <a:rPr lang="en-US" sz="700" b="0" i="0" u="none" strike="noStrike" noProof="0" dirty="0">
                          <a:solidFill>
                            <a:srgbClr val="000000"/>
                          </a:solidFill>
                          <a:latin typeface="Calibri"/>
                          <a:ea typeface="Calibri"/>
                          <a:cs typeface="Calibri"/>
                        </a:rPr>
                        <a:t>Increasing amount of children had confidence when safely entering and leaving the water. Most pupils can perform and talk about safe self-rescue.</a:t>
                      </a:r>
                    </a:p>
                    <a:p>
                      <a:pPr lvl="0">
                        <a:buNone/>
                      </a:pP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547224486"/>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a:ea typeface="+mn-ea"/>
                          <a:cs typeface="Calibri"/>
                        </a:rPr>
                        <a:t>Key areas as outlined in PE and sport premium guidance</a:t>
                      </a:r>
                      <a:endParaRPr lang="en-US" sz="700" dirty="0">
                        <a:solidFill>
                          <a:sysClr val="windowText" lastClr="000000"/>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a:ea typeface="+mn-ea"/>
                          <a:cs typeface="Calibri"/>
                        </a:rPr>
                        <a:t>What went well? Supporting evidence?</a:t>
                      </a:r>
                      <a:r>
                        <a:rPr lang="en-GB" sz="700" dirty="0">
                          <a:solidFill>
                            <a:sysClr val="windowText" lastClr="000000"/>
                          </a:solidFill>
                          <a:effectLst/>
                          <a:latin typeface="Calibri"/>
                          <a:cs typeface="Calibri"/>
                        </a:rPr>
                        <a:t> </a:t>
                      </a:r>
                      <a:endParaRPr lang="en-US" sz="700" dirty="0">
                        <a:solidFill>
                          <a:sysClr val="windowText" lastClr="000000"/>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a:cs typeface="Calibri"/>
                        </a:rPr>
                        <a:t>What didn't go well? Supporting evidence? </a:t>
                      </a:r>
                      <a:endParaRPr lang="en-GB" sz="700" dirty="0">
                        <a:solidFill>
                          <a:sysClr val="windowText" lastClr="000000"/>
                        </a:solidFill>
                        <a:effectLst/>
                        <a:latin typeface="Calibri"/>
                        <a:ea typeface="Calibri" panose="020F0502020204030204" pitchFamily="34" charset="0"/>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a:cs typeface="Calibri"/>
                        </a:rPr>
                        <a:t>1. </a:t>
                      </a:r>
                      <a:r>
                        <a:rPr lang="en-US" sz="700" dirty="0">
                          <a:effectLst/>
                          <a:latin typeface="Calibri"/>
                          <a:cs typeface="Calibri"/>
                        </a:rPr>
                        <a:t>Increasing confidence, knowledge and skills of all staff in teaching PE and sporting activities </a:t>
                      </a:r>
                      <a:r>
                        <a:rPr lang="en-US" sz="700" dirty="0" err="1">
                          <a:effectLst/>
                          <a:latin typeface="Calibri"/>
                          <a:cs typeface="Calibri"/>
                        </a:rPr>
                        <a:t>prioritising</a:t>
                      </a:r>
                      <a:r>
                        <a:rPr lang="en-US" sz="700" dirty="0">
                          <a:effectLst/>
                          <a:latin typeface="Calibri"/>
                          <a:cs typeface="Calibri"/>
                        </a:rPr>
                        <a:t> CPD and training where needed</a:t>
                      </a:r>
                      <a:endParaRPr lang="en-US" sz="700" dirty="0">
                        <a:latin typeface="Calibri"/>
                        <a:cs typeface="Calibri"/>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Targeted spending on CPD to ensure inclusive activity provision and supporting participation for all pupils, including girls, children entitled to Pupil Premium funding and children with SEND.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a:cs typeface="Calibri"/>
                        </a:rPr>
                        <a:t>Increasing costs for staff release time, reduced school budget decreasing numbers of staff available for training.</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a:cs typeface="Calibri"/>
                        </a:rPr>
                        <a:t>2. </a:t>
                      </a:r>
                      <a:r>
                        <a:rPr lang="en-US" sz="700" dirty="0">
                          <a:effectLst/>
                          <a:latin typeface="Calibri"/>
                          <a:cs typeface="Calibri"/>
                        </a:rPr>
                        <a:t>Increasing engagement of all pupils in regular physical activity and sporting activities</a:t>
                      </a:r>
                      <a:endParaRPr lang="en-US" sz="700" dirty="0">
                        <a:latin typeface="Calibri"/>
                        <a:cs typeface="Calibri"/>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buNone/>
                      </a:pPr>
                      <a:r>
                        <a:rPr lang="en-US" sz="700" b="0" i="0" u="none" strike="noStrike" noProof="0" dirty="0"/>
                        <a:t>An increase in pupils’ physical activity levels, An increase in the number of pupils participating in school sport , An increase in the number of pupils participating in extra-curricular activities , An increase in staff completing training and CPD, An increase in pupils’ attainment in swimming and water safety</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961636885"/>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a:ea typeface="+mn-ea"/>
                          <a:cs typeface="Calibri"/>
                        </a:rPr>
                        <a:t>Key areas as outlined in PE and sport premium guidance</a:t>
                      </a:r>
                      <a:endParaRPr lang="en-US" sz="700" dirty="0">
                        <a:solidFill>
                          <a:sysClr val="windowText" lastClr="000000"/>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a:ea typeface="+mn-ea"/>
                          <a:cs typeface="Calibri"/>
                        </a:rPr>
                        <a:t>What went well? Supporting evidence?</a:t>
                      </a:r>
                      <a:r>
                        <a:rPr lang="en-GB" sz="700" dirty="0">
                          <a:solidFill>
                            <a:sysClr val="windowText" lastClr="000000"/>
                          </a:solidFill>
                          <a:effectLst/>
                          <a:latin typeface="Calibri"/>
                          <a:cs typeface="Calibri"/>
                        </a:rPr>
                        <a:t> </a:t>
                      </a:r>
                      <a:endParaRPr lang="en-US" sz="700" dirty="0">
                        <a:solidFill>
                          <a:sysClr val="windowText" lastClr="000000"/>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a:cs typeface="Calibri"/>
                        </a:rPr>
                        <a:t>What didn't go well? Supporting evidence? </a:t>
                      </a:r>
                      <a:endParaRPr lang="en-GB" sz="700" dirty="0">
                        <a:solidFill>
                          <a:sysClr val="windowText" lastClr="000000"/>
                        </a:solidFill>
                        <a:effectLst/>
                        <a:latin typeface="Calibri"/>
                        <a:ea typeface="Calibri" panose="020F0502020204030204" pitchFamily="34" charset="0"/>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a:cs typeface="Calibri"/>
                        </a:rPr>
                        <a:t>3. </a:t>
                      </a:r>
                      <a:r>
                        <a:rPr lang="en-US" sz="700" b="0" dirty="0">
                          <a:effectLst/>
                          <a:latin typeface="Calibri"/>
                          <a:cs typeface="Calibri"/>
                        </a:rPr>
                        <a:t>Raising the profile of PE and sport across the school, to support whole school improvement</a:t>
                      </a:r>
                      <a:endParaRPr lang="en-US" sz="700" b="0" dirty="0">
                        <a:latin typeface="Calibri"/>
                        <a:cs typeface="Calibri"/>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a:cs typeface="Calibri"/>
                        </a:rPr>
                        <a:t>Link with Inspire + providing access to Olympic and paralympic ambassadors to raise aspirations.</a:t>
                      </a:r>
                    </a:p>
                    <a:p>
                      <a:pPr lvl="0">
                        <a:buNone/>
                      </a:pPr>
                      <a:r>
                        <a:rPr lang="en-US" sz="700" dirty="0">
                          <a:latin typeface="Calibri"/>
                          <a:cs typeface="Calibri"/>
                        </a:rPr>
                        <a:t>Increasing responsibility for children with roles such as play leaders and sports ambassadors to support in leading standards.</a:t>
                      </a:r>
                    </a:p>
                    <a:p>
                      <a:pPr lvl="0">
                        <a:buNone/>
                      </a:pPr>
                      <a:r>
                        <a:rPr lang="en-US" sz="700" dirty="0">
                          <a:latin typeface="Calibri"/>
                          <a:cs typeface="Calibri"/>
                        </a:rPr>
                        <a:t>Raising the profile of sports by using the school newsletter and </a:t>
                      </a:r>
                      <a:r>
                        <a:rPr lang="en-US" sz="700" dirty="0" err="1">
                          <a:latin typeface="Calibri"/>
                          <a:cs typeface="Calibri"/>
                        </a:rPr>
                        <a:t>facebook</a:t>
                      </a:r>
                      <a:r>
                        <a:rPr lang="en-US" sz="700" dirty="0">
                          <a:latin typeface="Calibri"/>
                          <a:cs typeface="Calibri"/>
                        </a:rPr>
                        <a:t> – to celebrate children's school and home based sporting successes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a:cs typeface="Calibri"/>
                        </a:rPr>
                        <a:t>4. </a:t>
                      </a:r>
                      <a:r>
                        <a:rPr lang="en-US" sz="700" dirty="0">
                          <a:effectLst/>
                          <a:latin typeface="Calibri"/>
                          <a:cs typeface="Calibri"/>
                        </a:rPr>
                        <a:t>Offer a broader and more equal experience of a range of sports and physical activities to all pupils and ensure equal access to sport for boys and girls</a:t>
                      </a:r>
                      <a:endParaRPr lang="en-US" sz="700" dirty="0">
                        <a:latin typeface="Calibri"/>
                        <a:cs typeface="Calibri"/>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700" b="0" i="0" u="none" strike="noStrike" noProof="0" dirty="0">
                          <a:solidFill>
                            <a:srgbClr val="000000"/>
                          </a:solidFill>
                          <a:latin typeface="Calibri"/>
                          <a:ea typeface="Calibri"/>
                          <a:cs typeface="Calibri"/>
                        </a:rPr>
                        <a:t>Focused on inclusive events and tried to target less active children through the SEND sports events across the year. </a:t>
                      </a:r>
                    </a:p>
                    <a:p>
                      <a:pPr lvl="0">
                        <a:buNone/>
                      </a:pPr>
                      <a:r>
                        <a:rPr lang="en-US" sz="700" b="0" i="0" u="none" strike="noStrike" noProof="0" dirty="0">
                          <a:solidFill>
                            <a:srgbClr val="000000"/>
                          </a:solidFill>
                          <a:latin typeface="Calibri"/>
                          <a:ea typeface="Calibri"/>
                          <a:cs typeface="Calibri"/>
                        </a:rPr>
                        <a:t>Girls and boys have been given equal access to sports clubs. </a:t>
                      </a:r>
                    </a:p>
                    <a:p>
                      <a:pPr marL="0" marR="0" lvl="0" indent="0" algn="l" defTabSz="575981">
                        <a:lnSpc>
                          <a:spcPct val="100000"/>
                        </a:lnSpc>
                        <a:spcBef>
                          <a:spcPts val="0"/>
                        </a:spcBef>
                        <a:spcAft>
                          <a:spcPts val="0"/>
                        </a:spcAft>
                        <a:buClrTx/>
                        <a:buSzTx/>
                        <a:buFontTx/>
                        <a:buNone/>
                        <a:tabLst/>
                        <a:defRPr/>
                      </a:pP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Some tournaments cancelled due to weather or low participation numbers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a:cs typeface="Calibri"/>
                        </a:rPr>
                        <a:t>5. </a:t>
                      </a:r>
                      <a:r>
                        <a:rPr lang="en-US" sz="700" dirty="0">
                          <a:effectLst/>
                          <a:latin typeface="Calibri"/>
                          <a:cs typeface="Calibri"/>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a:cs typeface="Calibri"/>
                        </a:rPr>
                        <a:t>Increased competition through local cluster and SGO such as cross country, athletics, football leagues and tournaments.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buNone/>
                      </a:pPr>
                      <a:r>
                        <a:rPr lang="en-US" sz="700" b="0" i="0" u="none" strike="noStrike" noProof="0" dirty="0">
                          <a:solidFill>
                            <a:srgbClr val="000000"/>
                          </a:solidFill>
                          <a:latin typeface="Calibri"/>
                          <a:ea typeface="Calibri"/>
                          <a:cs typeface="Calibri"/>
                        </a:rPr>
                        <a:t>Some events were cancelled due to weather/poor attendance of other schools</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2943231370"/>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a:cs typeface="Calibri"/>
                        </a:rPr>
                        <a:t>1. </a:t>
                      </a:r>
                      <a:r>
                        <a:rPr lang="en-US" sz="700" dirty="0">
                          <a:effectLst/>
                          <a:latin typeface="Calibri"/>
                          <a:cs typeface="Calibri"/>
                        </a:rPr>
                        <a:t>Swim competently, confidently and proficiently over a distance of at least 25 metres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a:cs typeface="Calibri"/>
                        </a:rPr>
                        <a:t>33% achieved 25m or more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buNone/>
                      </a:pPr>
                      <a:r>
                        <a:rPr lang="en-US" sz="700" dirty="0">
                          <a:latin typeface="Calibri"/>
                          <a:cs typeface="Calibri"/>
                        </a:rPr>
                        <a:t>Limited pool time due to increasing costs – pupils could have done with more swimming sessions to ensure confidence.</a:t>
                      </a:r>
                      <a:endParaRPr lang="en-US"/>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tx1"/>
                          </a:solidFill>
                          <a:latin typeface="Calibri"/>
                          <a:cs typeface="Calibri"/>
                        </a:rPr>
                        <a:t>54% </a:t>
                      </a:r>
                      <a:r>
                        <a:rPr lang="en-US" sz="700" b="0" dirty="0">
                          <a:solidFill>
                            <a:schemeClr val="tx1"/>
                          </a:solidFill>
                          <a:latin typeface="Calibri"/>
                          <a:cs typeface="Calibri"/>
                        </a:rPr>
                        <a:t>of pupils could use a range of strokes effectively. </a:t>
                      </a:r>
                      <a:endParaRPr lang="en-US" sz="7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700" b="0" i="0" u="none" strike="noStrike" noProof="0" dirty="0">
                          <a:solidFill>
                            <a:srgbClr val="000000"/>
                          </a:solidFill>
                          <a:latin typeface="Calibri"/>
                          <a:ea typeface="Calibri"/>
                          <a:cs typeface="Calibri"/>
                        </a:rPr>
                        <a:t>Limited pool time due to increasing costs – pupils could have done with more swimming sessions to ensure confidence.</a:t>
                      </a:r>
                      <a:endParaRPr lang="en-US"/>
                    </a:p>
                    <a:p>
                      <a:pPr marL="0" marR="0" lvl="0" indent="0" algn="l">
                        <a:lnSpc>
                          <a:spcPct val="100000"/>
                        </a:lnSpc>
                        <a:spcBef>
                          <a:spcPts val="0"/>
                        </a:spcBef>
                        <a:spcAft>
                          <a:spcPts val="0"/>
                        </a:spcAft>
                        <a:buClrTx/>
                        <a:buSzTx/>
                        <a:buFontTx/>
                        <a:buNone/>
                      </a:pP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92% could perform a safe self-rescue – increase on previous year.</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998235" cy="430887"/>
          </a:xfrm>
          <a:prstGeom prst="rect">
            <a:avLst/>
          </a:prstGeom>
          <a:noFill/>
        </p:spPr>
        <p:txBody>
          <a:bodyPr wrap="square" rtlCol="0">
            <a:spAutoFit/>
          </a:bodyPr>
          <a:lstStyle/>
          <a:p>
            <a:r>
              <a:rPr lang="en-US" sz="1100" b="1" dirty="0">
                <a:latin typeface="Calibri" panose="020F0502020204030204" pitchFamily="34" charset="0"/>
                <a:cs typeface="Calibri" panose="020F0502020204030204" pitchFamily="34" charset="0"/>
              </a:rPr>
              <a:t>Your objective: </a:t>
            </a:r>
            <a:r>
              <a:rPr lang="en-GB" sz="1100" dirty="0"/>
              <a:t>To embed and sustain active playground provision developed in 24/25.</a:t>
            </a:r>
            <a:endParaRPr lang="en-US" sz="11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2394081798"/>
              </p:ext>
            </p:extLst>
          </p:nvPr>
        </p:nvGraphicFramePr>
        <p:xfrm>
          <a:off x="294842" y="694098"/>
          <a:ext cx="5530128" cy="355092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To </a:t>
                      </a:r>
                      <a:r>
                        <a:rPr lang="en-GB" sz="600" b="1" dirty="0"/>
                        <a:t>embed and sustain</a:t>
                      </a:r>
                      <a:r>
                        <a:rPr lang="en-GB" sz="600" dirty="0"/>
                        <a:t> the active playground provision developed in 2024/25, ensuring all children are engaged in purposeful, active play with defined leadership roles for play leaders and sports ambassadors.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Tx/>
                        <a:buChar char="-"/>
                      </a:pPr>
                      <a:r>
                        <a:rPr lang="en-GB" sz="600" dirty="0"/>
                        <a:t>Maintain staff engagement with active playground zones at lunchtimes. </a:t>
                      </a:r>
                    </a:p>
                    <a:p>
                      <a:pPr marL="171450" indent="-171450" algn="l">
                        <a:lnSpc>
                          <a:spcPct val="100000"/>
                        </a:lnSpc>
                        <a:buFontTx/>
                        <a:buChar char="-"/>
                      </a:pPr>
                      <a:r>
                        <a:rPr lang="en-GB" sz="600" dirty="0"/>
                        <a:t>Train playground leaders (Nov. ’25 &amp; Apr. ’26) to support games and play in KS1 and KS2. </a:t>
                      </a:r>
                    </a:p>
                    <a:p>
                      <a:pPr marL="171450" indent="-171450" algn="l">
                        <a:lnSpc>
                          <a:spcPct val="100000"/>
                        </a:lnSpc>
                        <a:buFontTx/>
                        <a:buChar char="-"/>
                      </a:pPr>
                      <a:r>
                        <a:rPr lang="en-GB" sz="600" dirty="0"/>
                        <a:t>Start </a:t>
                      </a:r>
                      <a:r>
                        <a:rPr lang="en-GB" sz="600" b="1" dirty="0"/>
                        <a:t>Fitness Friday</a:t>
                      </a:r>
                      <a:r>
                        <a:rPr lang="en-GB" sz="600" dirty="0"/>
                        <a:t> sessions in Summer term led by Sports Ambassadors as part of the School Games Intra Schools competition. </a:t>
                      </a:r>
                    </a:p>
                    <a:p>
                      <a:pPr marL="171450" indent="-171450" algn="l">
                        <a:lnSpc>
                          <a:spcPct val="100000"/>
                        </a:lnSpc>
                        <a:buFontTx/>
                        <a:buChar char="-"/>
                      </a:pPr>
                      <a:r>
                        <a:rPr lang="en-GB" sz="600" dirty="0"/>
                        <a:t>Monitor and maintain resources through play leaders and ambassadors. </a:t>
                      </a:r>
                    </a:p>
                    <a:p>
                      <a:pPr marL="171450" indent="-171450" algn="l">
                        <a:lnSpc>
                          <a:spcPct val="100000"/>
                        </a:lnSpc>
                        <a:buFontTx/>
                        <a:buChar char="-"/>
                      </a:pPr>
                      <a:r>
                        <a:rPr lang="en-GB" sz="600" dirty="0"/>
                        <a:t>Use pupil voice and CPOMS data to evaluate provision and refine practice.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Tx/>
                        <a:buChar char="-"/>
                      </a:pPr>
                      <a:r>
                        <a:rPr lang="en-GB" sz="600" dirty="0"/>
                        <a:t>Sustained engagement of all children in active play. </a:t>
                      </a:r>
                    </a:p>
                    <a:p>
                      <a:pPr marL="171450" indent="-171450" algn="l">
                        <a:lnSpc>
                          <a:spcPct val="100000"/>
                        </a:lnSpc>
                        <a:buFontTx/>
                        <a:buChar char="-"/>
                      </a:pPr>
                      <a:r>
                        <a:rPr lang="en-GB" sz="600" dirty="0"/>
                        <a:t>Reduction in behavioural incidents.</a:t>
                      </a:r>
                    </a:p>
                    <a:p>
                      <a:pPr marL="171450" indent="-171450" algn="l">
                        <a:lnSpc>
                          <a:spcPct val="100000"/>
                        </a:lnSpc>
                        <a:buFontTx/>
                        <a:buChar char="-"/>
                      </a:pPr>
                      <a:r>
                        <a:rPr lang="en-GB" sz="600" dirty="0"/>
                        <a:t>Increased pupil ownership and leadership in playground activities. </a:t>
                      </a:r>
                    </a:p>
                    <a:p>
                      <a:pPr marL="171450" indent="-171450" algn="l">
                        <a:lnSpc>
                          <a:spcPct val="100000"/>
                        </a:lnSpc>
                        <a:buFontTx/>
                        <a:buChar char="-"/>
                      </a:pPr>
                      <a:r>
                        <a:rPr lang="en-GB" sz="600" dirty="0"/>
                        <a:t>Improved teamwork, confidence, and social interaction.</a:t>
                      </a:r>
                    </a:p>
                    <a:p>
                      <a:pPr marL="171450" lvl="0" indent="-171450" algn="l">
                        <a:lnSpc>
                          <a:spcPct val="100000"/>
                        </a:lnSpc>
                        <a:buFont typeface="Arial"/>
                        <a:buChar char="•"/>
                      </a:pPr>
                      <a:r>
                        <a:rPr lang="en-GB" sz="600" b="0" i="0" u="none" strike="noStrike" noProof="0" dirty="0">
                          <a:latin typeface="Aptos"/>
                          <a:cs typeface="Segoe UI"/>
                        </a:rPr>
                        <a:t>Increased participation in structured playground activity observed across all year groups, supported through Sports Ambassadors and Play Leaders.</a:t>
                      </a:r>
                      <a:endParaRPr lang="en-GB" sz="600" dirty="0"/>
                    </a:p>
                    <a:p>
                      <a:pPr marL="171450" lvl="0" indent="-171450" algn="l">
                        <a:lnSpc>
                          <a:spcPct val="100000"/>
                        </a:lnSpc>
                        <a:buFontTx/>
                        <a:buChar char="-"/>
                      </a:pPr>
                      <a:endParaRPr lang="en-GB" sz="6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GB" sz="600" dirty="0"/>
                        <a:t>CPOMS behaviour data.</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GB" sz="600" dirty="0"/>
                        <a:t>Playground leader training records</a:t>
                      </a:r>
                    </a:p>
                    <a:p>
                      <a:pPr marL="171450" marR="0" lvl="0" indent="-171450" algn="l">
                        <a:lnSpc>
                          <a:spcPct val="100000"/>
                        </a:lnSpc>
                        <a:spcBef>
                          <a:spcPts val="0"/>
                        </a:spcBef>
                        <a:spcAft>
                          <a:spcPts val="0"/>
                        </a:spcAft>
                        <a:buClrTx/>
                        <a:buSzTx/>
                        <a:buFont typeface="Arial"/>
                        <a:buChar char="•"/>
                      </a:pPr>
                      <a:r>
                        <a:rPr lang="en-GB" sz="600" b="0" i="0" u="none" strike="noStrike" noProof="0" dirty="0">
                          <a:latin typeface="Aptos"/>
                          <a:cs typeface="Segoe UI"/>
                        </a:rPr>
                        <a:t>Termly pupil voice reports completed by Sports Ambassadors and School Council.</a:t>
                      </a:r>
                      <a:endParaRPr lang="en-GB" dirty="0"/>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GB" sz="600" dirty="0"/>
                        <a:t>Observations from lunchtime staff and PE lead.</a:t>
                      </a:r>
                      <a:endParaRPr lang="en-US" sz="600" dirty="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600" dirty="0">
                          <a:solidFill>
                            <a:schemeClr val="tx1"/>
                          </a:solidFill>
                          <a:latin typeface="Calibri" panose="020F0502020204030204" pitchFamily="34" charset="0"/>
                          <a:cs typeface="Calibri" panose="020F0502020204030204" pitchFamily="34" charset="0"/>
                        </a:rPr>
                        <a:t>Awarding of School Games GOLD Award for engaging children in active playtimes. </a:t>
                      </a:r>
                      <a:endParaRPr lang="en-GB" sz="6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Tx/>
                        <a:buChar char="-"/>
                      </a:pPr>
                      <a:r>
                        <a:rPr lang="en-GB" sz="600" dirty="0"/>
                        <a:t>Noticeable reduction in behavioural incidents during lunchtimes. </a:t>
                      </a:r>
                    </a:p>
                    <a:p>
                      <a:pPr marL="171450" indent="-171450" algn="l">
                        <a:lnSpc>
                          <a:spcPct val="100000"/>
                        </a:lnSpc>
                        <a:buFontTx/>
                        <a:buChar char="-"/>
                      </a:pPr>
                      <a:r>
                        <a:rPr lang="en-GB" sz="600" dirty="0"/>
                        <a:t>Children demonstrate leadership and responsibility in managing play zones.</a:t>
                      </a:r>
                    </a:p>
                    <a:p>
                      <a:pPr marL="171450" indent="-171450" algn="l">
                        <a:lnSpc>
                          <a:spcPct val="100000"/>
                        </a:lnSpc>
                        <a:buFontTx/>
                        <a:buChar char="-"/>
                      </a:pPr>
                      <a:r>
                        <a:rPr lang="en-GB" sz="600" dirty="0"/>
                        <a:t>Increased participation in playground games.</a:t>
                      </a:r>
                    </a:p>
                    <a:p>
                      <a:pPr marL="171450" indent="-171450" algn="l">
                        <a:lnSpc>
                          <a:spcPct val="100000"/>
                        </a:lnSpc>
                        <a:buFontTx/>
                        <a:buChar char="-"/>
                      </a:pPr>
                      <a:r>
                        <a:rPr lang="en-GB" sz="600" dirty="0"/>
                        <a:t>Positive feedback from pupils.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Tx/>
                        <a:buChar char="-"/>
                      </a:pPr>
                      <a:r>
                        <a:rPr lang="en-GB" sz="600" dirty="0"/>
                        <a:t>Ongoing training for play leaders and ambassadors ensures continuity.</a:t>
                      </a:r>
                    </a:p>
                    <a:p>
                      <a:pPr marL="171450" indent="-171450" algn="l">
                        <a:lnSpc>
                          <a:spcPct val="100000"/>
                        </a:lnSpc>
                        <a:buFontTx/>
                        <a:buChar char="-"/>
                      </a:pPr>
                      <a:r>
                        <a:rPr lang="en-GB" sz="600" dirty="0"/>
                        <a:t>Regular monitoring and resource maintenance embedded in school routines. </a:t>
                      </a:r>
                    </a:p>
                    <a:p>
                      <a:pPr marL="171450" indent="-171450" algn="l">
                        <a:lnSpc>
                          <a:spcPct val="100000"/>
                        </a:lnSpc>
                        <a:buFontTx/>
                        <a:buChar char="-"/>
                      </a:pPr>
                      <a:r>
                        <a:rPr lang="en-GB" sz="600" dirty="0"/>
                        <a:t>Annual review using pupil voice and CPOMS data to refine provision. </a:t>
                      </a:r>
                    </a:p>
                    <a:p>
                      <a:pPr marL="171450" indent="-171450" algn="l">
                        <a:lnSpc>
                          <a:spcPct val="100000"/>
                        </a:lnSpc>
                        <a:buFontTx/>
                        <a:buChar char="-"/>
                      </a:pPr>
                      <a:r>
                        <a:rPr lang="en-GB" sz="600" dirty="0"/>
                        <a:t>Staff commitment to active playground zones maintained through termly briefings.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Tx/>
                        <a:buChar char="-"/>
                      </a:pPr>
                      <a:r>
                        <a:rPr lang="en-GB" sz="600" dirty="0"/>
                        <a:t>Pupil voice survey results. (AC) </a:t>
                      </a:r>
                      <a:r>
                        <a:rPr lang="en-GB" sz="600" b="0" i="1" dirty="0"/>
                        <a:t>CPOMS data comparison (Term 1 vs Term 4). </a:t>
                      </a:r>
                      <a:endParaRPr lang="en-GB" sz="600" b="0" i="1" dirty="0">
                        <a:highlight>
                          <a:srgbClr val="FFFF00"/>
                        </a:highlight>
                      </a:endParaRPr>
                    </a:p>
                    <a:p>
                      <a:pPr marL="171450" indent="-171450" algn="l">
                        <a:lnSpc>
                          <a:spcPct val="100000"/>
                        </a:lnSpc>
                        <a:buFontTx/>
                        <a:buChar char="-"/>
                      </a:pPr>
                      <a:r>
                        <a:rPr lang="en-GB" sz="600" dirty="0"/>
                        <a:t>Photos/videos of playground activities.</a:t>
                      </a:r>
                    </a:p>
                    <a:p>
                      <a:pPr marL="171450" indent="-171450" algn="l">
                        <a:lnSpc>
                          <a:spcPct val="100000"/>
                        </a:lnSpc>
                        <a:buFontTx/>
                        <a:buChar char="-"/>
                      </a:pPr>
                      <a:r>
                        <a:rPr lang="en-GB" sz="600" dirty="0">
                          <a:solidFill>
                            <a:schemeClr val="tx1"/>
                          </a:solidFill>
                          <a:latin typeface="Aptos (Body)"/>
                          <a:cs typeface="Calibri" panose="020F0502020204030204" pitchFamily="34" charset="0"/>
                        </a:rPr>
                        <a:t>Lunchtime activity plan</a:t>
                      </a:r>
                      <a:endParaRPr lang="en-US" sz="600" dirty="0">
                        <a:solidFill>
                          <a:schemeClr val="tx1"/>
                        </a:solidFill>
                        <a:latin typeface="Aptos (Body)"/>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0" dirty="0">
                          <a:solidFill>
                            <a:schemeClr val="tx1"/>
                          </a:solidFill>
                          <a:latin typeface="Calibri"/>
                          <a:cs typeface="Calibri"/>
                        </a:rPr>
                        <a:t>Training provided to children as part of Inspire+ (£8100 pa) &amp; School Games (£600)</a:t>
                      </a:r>
                    </a:p>
                    <a:p>
                      <a:pPr lvl="0" algn="l">
                        <a:lnSpc>
                          <a:spcPct val="100000"/>
                        </a:lnSpc>
                        <a:buNone/>
                      </a:pPr>
                      <a:r>
                        <a:rPr lang="en-US" sz="600" b="0" dirty="0">
                          <a:solidFill>
                            <a:schemeClr val="tx1"/>
                          </a:solidFill>
                          <a:latin typeface="Calibri"/>
                          <a:cs typeface="Calibri"/>
                        </a:rPr>
                        <a:t>Resources £560</a:t>
                      </a:r>
                    </a:p>
                    <a:p>
                      <a:pPr algn="l">
                        <a:lnSpc>
                          <a:spcPct val="100000"/>
                        </a:lnSpc>
                      </a:pPr>
                      <a:endParaRPr lang="en-US" sz="600" b="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400110"/>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GB" sz="800" dirty="0"/>
              <a:t>To increase the amount of physical activity carried out by all children, aiming for </a:t>
            </a:r>
            <a:r>
              <a:rPr lang="en-GB" sz="800" b="1" dirty="0"/>
              <a:t>60 minutes of daily activity</a:t>
            </a:r>
            <a:r>
              <a:rPr lang="en-GB" sz="800" dirty="0"/>
              <a:t> </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4259328309"/>
              </p:ext>
            </p:extLst>
          </p:nvPr>
        </p:nvGraphicFramePr>
        <p:xfrm>
          <a:off x="294842" y="541222"/>
          <a:ext cx="5530128" cy="3577935"/>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98324">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t>To increase the amount of physical activity carried out by all children, aiming for </a:t>
                      </a:r>
                      <a:r>
                        <a:rPr lang="en-GB" sz="600" b="1" dirty="0"/>
                        <a:t>60 minutes of daily activity</a:t>
                      </a:r>
                      <a:r>
                        <a:rPr lang="en-GB" sz="600" dirty="0"/>
                        <a:t> as recommended by the government. Ensure all KS2 pupils participate in the daily mile, attend at least one sporting activity, and achieve </a:t>
                      </a:r>
                      <a:r>
                        <a:rPr lang="en-GB" sz="600" b="1" dirty="0"/>
                        <a:t>Gold in the School Games Mark</a:t>
                      </a:r>
                      <a:r>
                        <a:rPr lang="en-GB" sz="600" dirty="0"/>
                        <a:t>.</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Tx/>
                        <a:buChar char="-"/>
                      </a:pPr>
                      <a:r>
                        <a:rPr lang="en-GB" sz="600" dirty="0"/>
                        <a:t>Use </a:t>
                      </a:r>
                      <a:r>
                        <a:rPr lang="en-GB" sz="600" b="1" dirty="0"/>
                        <a:t>GetSet4PE</a:t>
                      </a:r>
                      <a:r>
                        <a:rPr lang="en-GB" sz="600" dirty="0"/>
                        <a:t> data to identify children who haven’t attended a sporting activity. </a:t>
                      </a:r>
                    </a:p>
                    <a:p>
                      <a:pPr marL="171450" indent="-171450" algn="l">
                        <a:lnSpc>
                          <a:spcPct val="100000"/>
                        </a:lnSpc>
                        <a:buFontTx/>
                        <a:buChar char="-"/>
                      </a:pPr>
                      <a:r>
                        <a:rPr lang="en-GB" sz="600" dirty="0"/>
                        <a:t>Establish a </a:t>
                      </a:r>
                      <a:r>
                        <a:rPr lang="en-GB" sz="600" b="1" dirty="0"/>
                        <a:t>structured daily mile timetable</a:t>
                      </a:r>
                      <a:r>
                        <a:rPr lang="en-GB" sz="600" dirty="0"/>
                        <a:t> for KS2. </a:t>
                      </a:r>
                    </a:p>
                    <a:p>
                      <a:pPr marL="171450" indent="-171450" algn="l">
                        <a:lnSpc>
                          <a:spcPct val="100000"/>
                        </a:lnSpc>
                        <a:buFontTx/>
                        <a:buChar char="-"/>
                      </a:pPr>
                      <a:r>
                        <a:rPr lang="en-GB" sz="600" dirty="0"/>
                        <a:t>Target disadvantaged and less active pupils for clubs and events.</a:t>
                      </a:r>
                    </a:p>
                    <a:p>
                      <a:pPr marL="171450" indent="-171450" algn="l">
                        <a:lnSpc>
                          <a:spcPct val="100000"/>
                        </a:lnSpc>
                        <a:buFontTx/>
                        <a:buChar char="-"/>
                      </a:pPr>
                      <a:r>
                        <a:rPr lang="en-GB" sz="600" dirty="0"/>
                        <a:t>Attend more </a:t>
                      </a:r>
                      <a:r>
                        <a:rPr lang="en-GB" sz="600" b="1" dirty="0"/>
                        <a:t>Games Mark events</a:t>
                      </a:r>
                      <a:r>
                        <a:rPr lang="en-GB" sz="600" dirty="0"/>
                        <a:t> and collaborate with the </a:t>
                      </a:r>
                      <a:r>
                        <a:rPr lang="en-GB" sz="600" b="1" dirty="0"/>
                        <a:t>Deeping cluster group</a:t>
                      </a:r>
                      <a:r>
                        <a:rPr lang="en-GB" sz="600" dirty="0"/>
                        <a:t>. </a:t>
                      </a:r>
                    </a:p>
                    <a:p>
                      <a:pPr marL="171450" indent="-171450" algn="l">
                        <a:lnSpc>
                          <a:spcPct val="100000"/>
                        </a:lnSpc>
                        <a:buFontTx/>
                        <a:buChar char="-"/>
                      </a:pPr>
                      <a:r>
                        <a:rPr lang="en-GB" sz="600" dirty="0"/>
                        <a:t>Continue </a:t>
                      </a:r>
                      <a:r>
                        <a:rPr lang="en-GB" sz="600" b="1" dirty="0"/>
                        <a:t>a range of after-school clubs</a:t>
                      </a:r>
                      <a:r>
                        <a:rPr lang="en-GB" sz="600" dirty="0"/>
                        <a:t> to increase opportunities for participation.</a:t>
                      </a:r>
                    </a:p>
                    <a:p>
                      <a:pPr marL="171450" lvl="0" indent="-171450" algn="l">
                        <a:lnSpc>
                          <a:spcPct val="100000"/>
                        </a:lnSpc>
                        <a:buFont typeface="Arial"/>
                        <a:buChar char="•"/>
                      </a:pPr>
                      <a:r>
                        <a:rPr lang="en-GB" sz="600" b="0" i="0" u="none" strike="noStrike" noProof="0" dirty="0">
                          <a:latin typeface="Aptos"/>
                          <a:cs typeface="Segoe UI"/>
                        </a:rPr>
                        <a:t>Increase participation in inter-school competitions through School Games and Deeping Cluster events.</a:t>
                      </a:r>
                      <a:endParaRPr lang="en-GB" sz="600" dirty="0"/>
                    </a:p>
                    <a:p>
                      <a:pPr marL="171450" lvl="0" indent="-171450" algn="l">
                        <a:lnSpc>
                          <a:spcPct val="100000"/>
                        </a:lnSpc>
                        <a:buFontTx/>
                        <a:buChar char="-"/>
                      </a:pPr>
                      <a:endParaRPr lang="en-GB" sz="6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Tx/>
                        <a:buChar char="-"/>
                      </a:pPr>
                      <a:r>
                        <a:rPr lang="en-GB" sz="600" dirty="0"/>
                        <a:t>80% of children engaged in physical activity every day.</a:t>
                      </a:r>
                    </a:p>
                    <a:p>
                      <a:pPr marL="171450" indent="-171450" algn="l">
                        <a:lnSpc>
                          <a:spcPct val="100000"/>
                        </a:lnSpc>
                        <a:buFontTx/>
                        <a:buChar char="-"/>
                      </a:pPr>
                      <a:r>
                        <a:rPr lang="en-GB" sz="600" dirty="0"/>
                        <a:t>Improved concentration and behaviour following daily mile sessions. </a:t>
                      </a:r>
                    </a:p>
                    <a:p>
                      <a:pPr marL="171450" indent="-171450" algn="l">
                        <a:lnSpc>
                          <a:spcPct val="100000"/>
                        </a:lnSpc>
                        <a:buFontTx/>
                        <a:buChar char="-"/>
                      </a:pPr>
                      <a:r>
                        <a:rPr lang="en-GB" sz="600" dirty="0"/>
                        <a:t>Increased participation in clubs and sporting events. </a:t>
                      </a:r>
                    </a:p>
                    <a:p>
                      <a:pPr marL="171450" lvl="0" indent="-171450" algn="l">
                        <a:lnSpc>
                          <a:spcPct val="100000"/>
                        </a:lnSpc>
                        <a:buFont typeface="Arial"/>
                        <a:buChar char="•"/>
                      </a:pPr>
                      <a:r>
                        <a:rPr lang="en-GB" sz="600" b="0" i="0" u="none" strike="noStrike" noProof="0" dirty="0">
                          <a:latin typeface="Aptos"/>
                          <a:cs typeface="Segoe UI"/>
                        </a:rPr>
                        <a:t>Increased participation rates for disadvantaged pupils, pupils with SEND and previously inactive pupils.</a:t>
                      </a:r>
                      <a:endParaRPr lang="en-GB" sz="600" dirty="0"/>
                    </a:p>
                    <a:p>
                      <a:pPr marL="171450" indent="-171450" algn="l">
                        <a:lnSpc>
                          <a:spcPct val="100000"/>
                        </a:lnSpc>
                        <a:buFontTx/>
                        <a:buChar char="-"/>
                      </a:pPr>
                      <a:r>
                        <a:rPr lang="en-GB" sz="600" dirty="0"/>
                        <a:t>Positive pupil feedback on enjoyment and motivation to be active. </a:t>
                      </a:r>
                    </a:p>
                    <a:p>
                      <a:pPr marL="171450" indent="-171450" algn="l">
                        <a:lnSpc>
                          <a:spcPct val="100000"/>
                        </a:lnSpc>
                        <a:buFontTx/>
                        <a:buChar char="-"/>
                      </a:pPr>
                      <a:r>
                        <a:rPr lang="en-GB" sz="600" dirty="0"/>
                        <a:t>Achievement of </a:t>
                      </a:r>
                      <a:r>
                        <a:rPr lang="en-GB" sz="600" b="1" dirty="0"/>
                        <a:t>Gold School Games Mark</a:t>
                      </a:r>
                      <a:r>
                        <a:rPr lang="en-GB" sz="600" dirty="0"/>
                        <a:t>.</a:t>
                      </a:r>
                    </a:p>
                    <a:p>
                      <a:pPr marL="171450" lvl="0" indent="-171450" algn="l">
                        <a:lnSpc>
                          <a:spcPct val="100000"/>
                        </a:lnSpc>
                        <a:buFont typeface="Arial"/>
                        <a:buChar char="•"/>
                      </a:pPr>
                      <a:r>
                        <a:rPr lang="en-GB" sz="600" b="0" i="0" u="none" strike="noStrike" noProof="0" dirty="0">
                          <a:latin typeface="Aptos"/>
                          <a:cs typeface="Segoe UI"/>
                        </a:rPr>
                        <a:t>Greater number of pupils representing the school in competitive sport</a:t>
                      </a:r>
                      <a:endParaRPr lang="en-GB" sz="600" dirty="0"/>
                    </a:p>
                    <a:p>
                      <a:pPr marL="171450" lvl="0" indent="-171450" algn="l">
                        <a:lnSpc>
                          <a:spcPct val="100000"/>
                        </a:lnSpc>
                        <a:buFontTx/>
                        <a:buChar char="-"/>
                      </a:pPr>
                      <a:endParaRPr lang="en-GB" sz="6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Tx/>
                        <a:buChar char="-"/>
                      </a:pPr>
                      <a:r>
                        <a:rPr lang="en-GB" sz="600" dirty="0"/>
                        <a:t>Daily mile timetable</a:t>
                      </a:r>
                    </a:p>
                    <a:p>
                      <a:pPr marL="171450" indent="-171450" algn="l">
                        <a:lnSpc>
                          <a:spcPct val="100000"/>
                        </a:lnSpc>
                        <a:buFontTx/>
                        <a:buChar char="-"/>
                      </a:pPr>
                      <a:r>
                        <a:rPr lang="en-GB" sz="600" dirty="0"/>
                        <a:t>Club attendance registers. </a:t>
                      </a:r>
                    </a:p>
                    <a:p>
                      <a:pPr marL="171450" indent="-171450" algn="l">
                        <a:lnSpc>
                          <a:spcPct val="100000"/>
                        </a:lnSpc>
                        <a:buFontTx/>
                        <a:buChar char="-"/>
                      </a:pPr>
                      <a:r>
                        <a:rPr lang="en-GB" sz="600" dirty="0"/>
                        <a:t>School Games Mark submission evidence &amp; award.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04809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Tx/>
                        <a:buChar char="-"/>
                      </a:pPr>
                      <a:r>
                        <a:rPr lang="en-GB" sz="600" dirty="0"/>
                        <a:t>Increased attendance at clubs and sporting events. </a:t>
                      </a:r>
                    </a:p>
                    <a:p>
                      <a:pPr marL="171450" indent="-171450" algn="l">
                        <a:lnSpc>
                          <a:spcPct val="100000"/>
                        </a:lnSpc>
                        <a:buFontTx/>
                        <a:buChar char="-"/>
                      </a:pPr>
                      <a:r>
                        <a:rPr lang="en-GB" sz="600" dirty="0"/>
                        <a:t>School achieved </a:t>
                      </a:r>
                      <a:r>
                        <a:rPr lang="en-GB" sz="600" b="1" dirty="0"/>
                        <a:t>Gold Games Mark</a:t>
                      </a:r>
                      <a:r>
                        <a:rPr lang="en-GB" sz="600" dirty="0"/>
                        <a:t>.</a:t>
                      </a:r>
                    </a:p>
                    <a:p>
                      <a:pPr marL="171450" indent="-171450" algn="l">
                        <a:lnSpc>
                          <a:spcPct val="100000"/>
                        </a:lnSpc>
                        <a:buFontTx/>
                        <a:buChar char="-"/>
                      </a:pPr>
                      <a:r>
                        <a:rPr lang="en-GB" sz="600" dirty="0"/>
                        <a:t>All classes now complete the daily mile </a:t>
                      </a:r>
                      <a:r>
                        <a:rPr lang="en-GB" sz="600" b="1" dirty="0"/>
                        <a:t>or equivalent </a:t>
                      </a:r>
                      <a:r>
                        <a:rPr lang="en-GB" sz="600" dirty="0"/>
                        <a:t>effectively.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Tx/>
                        <a:buChar char="-"/>
                      </a:pPr>
                      <a:r>
                        <a:rPr lang="en-GB" sz="600" dirty="0"/>
                        <a:t>GetSet4PE and  GoNoodle resources remain accessible for staff to use at any time for movement breaks</a:t>
                      </a:r>
                    </a:p>
                    <a:p>
                      <a:pPr marL="171450" indent="-171450" algn="l">
                        <a:lnSpc>
                          <a:spcPct val="100000"/>
                        </a:lnSpc>
                        <a:buFontTx/>
                        <a:buChar char="-"/>
                      </a:pPr>
                      <a:r>
                        <a:rPr lang="en-GB" sz="600" dirty="0"/>
                        <a:t>Annual review of participation data to target inactive pupils via GetSet4PE data dashboard.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Tx/>
                        <a:buChar char="-"/>
                      </a:pPr>
                      <a:r>
                        <a:rPr lang="en-GB" sz="600" dirty="0"/>
                        <a:t>Club attendance data. </a:t>
                      </a:r>
                    </a:p>
                    <a:p>
                      <a:pPr marL="171450" lvl="0" indent="-171450" algn="l">
                        <a:lnSpc>
                          <a:spcPct val="100000"/>
                        </a:lnSpc>
                        <a:buFont typeface="Arial"/>
                        <a:buChar char="•"/>
                      </a:pPr>
                      <a:r>
                        <a:rPr lang="en-GB" sz="600" b="0" i="0" u="none" strike="noStrike" noProof="0" dirty="0">
                          <a:latin typeface="Aptos"/>
                          <a:cs typeface="Segoe UI"/>
                        </a:rPr>
                        <a:t>Track participation through club registers, Daily Mile monitoring and pupil surveys.</a:t>
                      </a:r>
                      <a:endParaRPr lang="en-GB" sz="600" dirty="0"/>
                    </a:p>
                    <a:p>
                      <a:pPr marL="171450" indent="-171450" algn="l">
                        <a:lnSpc>
                          <a:spcPct val="100000"/>
                        </a:lnSpc>
                        <a:buFontTx/>
                        <a:buChar char="-"/>
                      </a:pPr>
                      <a:r>
                        <a:rPr lang="en-GB" sz="600" dirty="0"/>
                        <a:t>Games Mark certificate and feedback.</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0" i="0" u="none" strike="noStrike" noProof="0" dirty="0">
                          <a:solidFill>
                            <a:schemeClr val="tx1"/>
                          </a:solidFill>
                        </a:rPr>
                        <a:t>Get Set 4 PE (£470)</a:t>
                      </a:r>
                      <a:endParaRPr lang="en-US" dirty="0"/>
                    </a:p>
                    <a:p>
                      <a:pPr marL="0" lvl="0" indent="0" algn="l">
                        <a:lnSpc>
                          <a:spcPct val="100000"/>
                        </a:lnSpc>
                        <a:spcBef>
                          <a:spcPts val="0"/>
                        </a:spcBef>
                        <a:spcAft>
                          <a:spcPts val="0"/>
                        </a:spcAft>
                        <a:buNone/>
                      </a:pPr>
                      <a:r>
                        <a:rPr lang="en-US" sz="600" b="0" i="0" u="none" strike="noStrike" noProof="0" dirty="0">
                          <a:solidFill>
                            <a:schemeClr val="tx1"/>
                          </a:solidFill>
                        </a:rPr>
                        <a:t>School Games </a:t>
                      </a:r>
                      <a:r>
                        <a:rPr lang="en-US" sz="600" b="0" i="0" u="none" strike="noStrike" noProof="0" dirty="0" err="1">
                          <a:solidFill>
                            <a:schemeClr val="tx1"/>
                          </a:solidFill>
                        </a:rPr>
                        <a:t>programme</a:t>
                      </a:r>
                      <a:r>
                        <a:rPr lang="en-US" sz="600" b="0" i="0" u="none" strike="noStrike" noProof="0" dirty="0">
                          <a:solidFill>
                            <a:schemeClr val="tx1"/>
                          </a:solidFill>
                        </a:rPr>
                        <a:t> (£600)</a:t>
                      </a:r>
                      <a:endParaRPr lang="en-US" dirty="0"/>
                    </a:p>
                    <a:p>
                      <a:pPr marL="0" lvl="0" indent="0" algn="l">
                        <a:lnSpc>
                          <a:spcPct val="100000"/>
                        </a:lnSpc>
                        <a:spcBef>
                          <a:spcPts val="0"/>
                        </a:spcBef>
                        <a:spcAft>
                          <a:spcPts val="0"/>
                        </a:spcAft>
                        <a:buNone/>
                      </a:pPr>
                      <a:r>
                        <a:rPr lang="en-US" sz="600" b="0" i="0" u="none" strike="noStrike" noProof="0" dirty="0">
                          <a:solidFill>
                            <a:schemeClr val="tx1"/>
                          </a:solidFill>
                        </a:rPr>
                        <a:t>Additional coaching time (£5500)</a:t>
                      </a:r>
                    </a:p>
                    <a:p>
                      <a:pPr marL="0" lvl="0" indent="0" algn="l">
                        <a:lnSpc>
                          <a:spcPct val="100000"/>
                        </a:lnSpc>
                        <a:spcBef>
                          <a:spcPts val="0"/>
                        </a:spcBef>
                        <a:spcAft>
                          <a:spcPts val="0"/>
                        </a:spcAft>
                        <a:buNone/>
                      </a:pPr>
                      <a:r>
                        <a:rPr lang="en-US" sz="600" b="0" i="0" u="none" strike="noStrike" noProof="0" dirty="0">
                          <a:solidFill>
                            <a:schemeClr val="tx1"/>
                          </a:solidFill>
                        </a:rPr>
                        <a:t>Transport to competitions (£560)</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lIns="91440" tIns="45720" rIns="91440" bIns="45720" anchor="t">
            <a:spAutoFit/>
          </a:bodyPr>
          <a:lstStyle/>
          <a:p>
            <a:pPr algn="ctr"/>
            <a:r>
              <a:rPr lang="en-GB" sz="800" b="1" dirty="0">
                <a:latin typeface="Calibri"/>
                <a:ea typeface="Calibri"/>
                <a:cs typeface="Calibri"/>
              </a:rPr>
              <a:t>PE and Sport Premium Summary 2025/2026</a:t>
            </a:r>
            <a:endParaRPr lang="en-US" dirty="0"/>
          </a:p>
        </p:txBody>
      </p:sp>
      <p:sp>
        <p:nvSpPr>
          <p:cNvPr id="5" name="TextBox 4">
            <a:extLst>
              <a:ext uri="{FF2B5EF4-FFF2-40B4-BE49-F238E27FC236}">
                <a16:creationId xmlns:a16="http://schemas.microsoft.com/office/drawing/2014/main" id="{D66D8111-97E6-953B-D702-FE6B4E0C18FB}"/>
              </a:ext>
            </a:extLst>
          </p:cNvPr>
          <p:cNvSpPr txBox="1"/>
          <p:nvPr/>
        </p:nvSpPr>
        <p:spPr>
          <a:xfrm>
            <a:off x="240168" y="543538"/>
            <a:ext cx="5669232" cy="34778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dirty="0"/>
              <a:t>Funding received - £17, 587   Expenditure - £17, 612.06 Balance remaining - £25.06 (overspend)</a:t>
            </a:r>
            <a:endParaRPr lang="en-US" sz="1000" dirty="0"/>
          </a:p>
          <a:p>
            <a:endParaRPr lang="en-GB" sz="1000" dirty="0"/>
          </a:p>
          <a:p>
            <a:r>
              <a:rPr lang="en-GB" sz="1000" dirty="0">
                <a:ea typeface="+mn-lt"/>
                <a:cs typeface="+mn-lt"/>
              </a:rPr>
              <a:t>Funding has been used to develop sustainable provision through staff training, pupil leadership roles (Sports Ambassadors and Play Leaders), curriculum resources and embedded daily physical activity, ensuring benefits continue beyond the grant period.</a:t>
            </a:r>
          </a:p>
          <a:p>
            <a:endParaRPr lang="en-GB" sz="1000" dirty="0"/>
          </a:p>
          <a:p>
            <a:r>
              <a:rPr lang="en-GB" sz="1000" dirty="0"/>
              <a:t>Key Impacts: </a:t>
            </a:r>
          </a:p>
          <a:p>
            <a:pPr marL="285750" indent="-285750">
              <a:buFont typeface="Arial"/>
              <a:buChar char="•"/>
            </a:pPr>
            <a:r>
              <a:rPr lang="en-GB" sz="1000" dirty="0">
                <a:ea typeface="+mn-lt"/>
                <a:cs typeface="+mn-lt"/>
              </a:rPr>
              <a:t>Achieved School Games Gold Award.</a:t>
            </a:r>
          </a:p>
          <a:p>
            <a:pPr marL="285750" indent="-285750">
              <a:buFont typeface="Arial"/>
              <a:buChar char="•"/>
            </a:pPr>
            <a:r>
              <a:rPr lang="en-GB" sz="1000" dirty="0">
                <a:ea typeface="+mn-lt"/>
                <a:cs typeface="+mn-lt"/>
              </a:rPr>
              <a:t>Increased participation in extracurricular sport and inter-school competition.</a:t>
            </a:r>
          </a:p>
          <a:p>
            <a:pPr marL="285750" indent="-285750">
              <a:buFont typeface="Arial"/>
              <a:buChar char="•"/>
            </a:pPr>
            <a:r>
              <a:rPr lang="en-GB" sz="1000" dirty="0">
                <a:ea typeface="+mn-lt"/>
                <a:cs typeface="+mn-lt"/>
              </a:rPr>
              <a:t>All classes engaged in Daily Mile or equivalent physical activity.</a:t>
            </a:r>
          </a:p>
          <a:p>
            <a:pPr marL="285750" indent="-285750">
              <a:buFont typeface="Arial"/>
              <a:buChar char="•"/>
            </a:pPr>
            <a:r>
              <a:rPr lang="en-GB" sz="1000" dirty="0">
                <a:ea typeface="+mn-lt"/>
                <a:cs typeface="+mn-lt"/>
              </a:rPr>
              <a:t>Development of pupil leadership through Play Leaders and Sports Ambassadors.</a:t>
            </a:r>
          </a:p>
          <a:p>
            <a:pPr marL="285750" indent="-285750">
              <a:buFont typeface="Arial"/>
              <a:buChar char="•"/>
            </a:pPr>
            <a:r>
              <a:rPr lang="en-GB" sz="1000" dirty="0">
                <a:ea typeface="+mn-lt"/>
                <a:cs typeface="+mn-lt"/>
              </a:rPr>
              <a:t>Improved engagement and inclusion for SEND and less active pupils through targeted events.</a:t>
            </a:r>
          </a:p>
          <a:p>
            <a:pPr marL="285750" indent="-285750">
              <a:buFont typeface="Arial"/>
              <a:buChar char="•"/>
            </a:pPr>
            <a:r>
              <a:rPr lang="en-GB" sz="1000" dirty="0">
                <a:ea typeface="+mn-lt"/>
                <a:cs typeface="+mn-lt"/>
              </a:rPr>
              <a:t>Increased confidence in water safety with 92% achieving self-rescue expectations.</a:t>
            </a:r>
          </a:p>
          <a:p>
            <a:pPr marL="285750" indent="-285750">
              <a:buFont typeface="Arial"/>
              <a:buChar char="•"/>
            </a:pPr>
            <a:r>
              <a:rPr lang="en-GB" sz="1000" dirty="0">
                <a:ea typeface="+mn-lt"/>
                <a:cs typeface="+mn-lt"/>
              </a:rPr>
              <a:t>Sustained active playground provision resulting in improved behaviour and engagement at lunchtimes.</a:t>
            </a:r>
            <a:endParaRPr lang="en-GB" sz="1000" dirty="0"/>
          </a:p>
          <a:p>
            <a:pPr marL="285750" indent="-285750">
              <a:buFont typeface="Arial"/>
              <a:buChar char="•"/>
            </a:pPr>
            <a:r>
              <a:rPr lang="en-GB" sz="1000" dirty="0">
                <a:ea typeface="+mn-lt"/>
                <a:cs typeface="+mn-lt"/>
              </a:rPr>
              <a:t>Improved inclusion through targeted opportunities for disadvantaged pupils and pupils with SEND, increasing participation, confidence, wellbeing and access to school sport and leadership opportunities.</a:t>
            </a:r>
          </a:p>
          <a:p>
            <a:endParaRPr lang="en-GB" sz="1000" dirty="0"/>
          </a:p>
          <a:p>
            <a:r>
              <a:rPr lang="en-GB" sz="1000" dirty="0"/>
              <a:t>Review July 2026 – Sports Leader, Exec Head and Business Manager</a:t>
            </a:r>
          </a:p>
          <a:p>
            <a:r>
              <a:rPr lang="en-GB" sz="1000" dirty="0"/>
              <a:t>Governors have reviewed the proposed sport premium spend, impact and sustainability arrangements through EHT finance report and monitoring processes.</a:t>
            </a: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67bb5f9-6f5e-4070-8e6f-ad1ad84543a8">
      <Terms xmlns="http://schemas.microsoft.com/office/infopath/2007/PartnerControls"/>
    </lcf76f155ced4ddcb4097134ff3c332f>
    <TaxCatchAll xmlns="17a695e6-f8bf-4e03-8302-7ed4c870670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6B88AB97BE29542ABEB48128157FD1A" ma:contentTypeVersion="11" ma:contentTypeDescription="Create a new document." ma:contentTypeScope="" ma:versionID="68e859d562755791aaa8f15dfbd214bb">
  <xsd:schema xmlns:xsd="http://www.w3.org/2001/XMLSchema" xmlns:xs="http://www.w3.org/2001/XMLSchema" xmlns:p="http://schemas.microsoft.com/office/2006/metadata/properties" xmlns:ns2="c67bb5f9-6f5e-4070-8e6f-ad1ad84543a8" xmlns:ns3="17a695e6-f8bf-4e03-8302-7ed4c8706701" targetNamespace="http://schemas.microsoft.com/office/2006/metadata/properties" ma:root="true" ma:fieldsID="17ed80e0484026b4b72b53ac1ec46c22" ns2:_="" ns3:_="">
    <xsd:import namespace="c67bb5f9-6f5e-4070-8e6f-ad1ad84543a8"/>
    <xsd:import namespace="17a695e6-f8bf-4e03-8302-7ed4c8706701"/>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67bb5f9-6f5e-4070-8e6f-ad1ad84543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493e7d00-aa98-42fb-ac46-a570410b7ac9"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7a695e6-f8bf-4e03-8302-7ed4c8706701"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636a1ac1-9304-4826-af3d-2d64324955b8}" ma:internalName="TaxCatchAll" ma:showField="CatchAllData" ma:web="17a695e6-f8bf-4e03-8302-7ed4c870670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441076C-E2E0-4455-A732-CDA1EE6B4CEB}">
  <ds:schemaRefs>
    <ds:schemaRef ds:uri="http://schemas.microsoft.com/office/2006/documentManagement/types"/>
    <ds:schemaRef ds:uri="http://purl.org/dc/terms/"/>
    <ds:schemaRef ds:uri="http://schemas.microsoft.com/office/2006/metadata/properties"/>
    <ds:schemaRef ds:uri="17a695e6-f8bf-4e03-8302-7ed4c8706701"/>
    <ds:schemaRef ds:uri="c67bb5f9-6f5e-4070-8e6f-ad1ad84543a8"/>
    <ds:schemaRef ds:uri="http://purl.org/dc/elements/1.1/"/>
    <ds:schemaRef ds:uri="http://schemas.microsoft.com/office/infopath/2007/PartnerControls"/>
    <ds:schemaRef ds:uri="http://www.w3.org/XML/1998/namespace"/>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28C2A2D2-B4C3-4FD5-B182-510D773906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67bb5f9-6f5e-4070-8e6f-ad1ad84543a8"/>
    <ds:schemaRef ds:uri="17a695e6-f8bf-4e03-8302-7ed4c870670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4670FF8-14A2-4627-96EF-88AE99ADF17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520</TotalTime>
  <Words>2256</Words>
  <Application>Microsoft Office PowerPoint</Application>
  <PresentationFormat>Custom</PresentationFormat>
  <Paragraphs>230</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Aptos</vt:lpstr>
      <vt:lpstr>Aptos (Body)</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Laura Martin</cp:lastModifiedBy>
  <cp:revision>183</cp:revision>
  <dcterms:created xsi:type="dcterms:W3CDTF">2025-10-08T18:09:30Z</dcterms:created>
  <dcterms:modified xsi:type="dcterms:W3CDTF">2026-09-14T15:52:20Z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0x01010086B88AB97BE29542ABEB48128157FD1A</vt:lpwstr>
  </property>
  <property fmtid="{D5CDD505-2E9C-101B-9397-08002B2CF9AE}" pid="3" name="MediaServiceImageTags">
    <vt:lpwstr/>
  </property>
</Properties>
</file>