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0" r:id="rId7"/>
    <p:sldId id="258" r:id="rId8"/>
    <p:sldId id="259" r:id="rId9"/>
    <p:sldId id="262" r:id="rId10"/>
    <p:sldId id="263" r:id="rId11"/>
    <p:sldId id="264" r:id="rId12"/>
    <p:sldId id="265" r:id="rId13"/>
    <p:sldId id="266" r:id="rId14"/>
    <p:sldId id="267" r:id="rId15"/>
    <p:sldId id="268" r:id="rId16"/>
    <p:sldId id="269" r:id="rId17"/>
    <p:sldId id="273" r:id="rId18"/>
    <p:sldId id="270" r:id="rId19"/>
    <p:sldId id="271" r:id="rId20"/>
    <p:sldId id="272" r:id="rId21"/>
    <p:sldId id="261" r:id="rId22"/>
    <p:sldId id="274" r:id="rId23"/>
    <p:sldId id="275"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87562-A961-3666-1E8D-E0CED0C48CC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557DA1-A509-C8F3-DDC1-2AEE913818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7E0D0E-9DE3-D1C1-D0D0-EFDE61084702}"/>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5" name="Footer Placeholder 4">
            <a:extLst>
              <a:ext uri="{FF2B5EF4-FFF2-40B4-BE49-F238E27FC236}">
                <a16:creationId xmlns:a16="http://schemas.microsoft.com/office/drawing/2014/main" id="{F6976E42-48F6-BF8B-4269-C29D63FAE3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A7CFF9-D8AA-8449-8EB9-272DB47B37D5}"/>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3299032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D7C14-EA47-90C7-F8C4-6FB1C0D67B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5FA800-9CB2-27B9-B55A-76CDC15D81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9C00C1-E839-2239-29AC-D575F31AE1DA}"/>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5" name="Footer Placeholder 4">
            <a:extLst>
              <a:ext uri="{FF2B5EF4-FFF2-40B4-BE49-F238E27FC236}">
                <a16:creationId xmlns:a16="http://schemas.microsoft.com/office/drawing/2014/main" id="{6EE44894-212B-7BA7-1A70-5BAB1E114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CD9FCC-D9D5-91E0-BDA9-65FF67ED4ED3}"/>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2206930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12054-BA22-1009-47CE-69ABD95EB1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234D9F-0CF7-5791-49B3-1E4AE2CCEED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8C1056-D663-0CB6-C229-5A08E46DFF05}"/>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5" name="Footer Placeholder 4">
            <a:extLst>
              <a:ext uri="{FF2B5EF4-FFF2-40B4-BE49-F238E27FC236}">
                <a16:creationId xmlns:a16="http://schemas.microsoft.com/office/drawing/2014/main" id="{C7D69AF9-29ED-DA75-3890-12CF567A44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AD460E-1B2A-C831-272E-2CF533832882}"/>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3814227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8A46D-AA73-E4AD-1C6F-A88A5EF813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99B0EF-5A47-422C-7B69-D101F05660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24D0B82-2C66-1A73-BCCA-8917A260AA1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BD2C11B-0F38-D099-8C8C-F6BF4DB5AA4E}"/>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6" name="Footer Placeholder 5">
            <a:extLst>
              <a:ext uri="{FF2B5EF4-FFF2-40B4-BE49-F238E27FC236}">
                <a16:creationId xmlns:a16="http://schemas.microsoft.com/office/drawing/2014/main" id="{9BAC0515-1192-CB46-CA65-C52061DE2C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BE0B80-7CC4-7F2E-187A-97FDDC61E7E9}"/>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2688485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2789F-61D1-7985-7E09-7594C549B7A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9439D1-AA8F-B173-0B20-9FE5D4BBEC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13EAA15-606A-E42F-553C-5278B9FDF73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3781E4C-D8F1-83A0-2E45-7CB5E3F4F8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BD595D6-0288-FFC0-6300-8CAEF496D7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3EE861-16B6-0C4E-9FDE-BBA786F1D580}"/>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8" name="Footer Placeholder 7">
            <a:extLst>
              <a:ext uri="{FF2B5EF4-FFF2-40B4-BE49-F238E27FC236}">
                <a16:creationId xmlns:a16="http://schemas.microsoft.com/office/drawing/2014/main" id="{2FA30C8A-15B8-CDCD-02E9-ACA91234237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1765CC-1889-3B27-FFE3-C881E99D7F01}"/>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30660475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BC190-A970-EBAE-7244-0257B5CCA43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085D67F-0D79-B1BE-ED19-520A91A94679}"/>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4" name="Footer Placeholder 3">
            <a:extLst>
              <a:ext uri="{FF2B5EF4-FFF2-40B4-BE49-F238E27FC236}">
                <a16:creationId xmlns:a16="http://schemas.microsoft.com/office/drawing/2014/main" id="{E07E31FB-3395-3E64-67BA-B8EE69847F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5C9077-3A92-CD68-617C-D939F65F7714}"/>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716477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03F76E-9732-37CB-B5AB-EB445904C91B}"/>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3" name="Footer Placeholder 2">
            <a:extLst>
              <a:ext uri="{FF2B5EF4-FFF2-40B4-BE49-F238E27FC236}">
                <a16:creationId xmlns:a16="http://schemas.microsoft.com/office/drawing/2014/main" id="{3902EBD0-AC58-98AC-C859-FCD3212A849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9CEFF11-1660-87B5-85F3-9DE2EA5FEF7F}"/>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1891204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0E52D-76E2-F9C2-3220-B4E29B75A8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075D91-3F18-ED5A-E8DD-72A98A4DEE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2B7495-A524-5706-D8F2-E51404AF47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2B3EC8-DF26-F982-A087-34429F0C49F5}"/>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6" name="Footer Placeholder 5">
            <a:extLst>
              <a:ext uri="{FF2B5EF4-FFF2-40B4-BE49-F238E27FC236}">
                <a16:creationId xmlns:a16="http://schemas.microsoft.com/office/drawing/2014/main" id="{7C0FF557-DB4D-C61F-E939-51DACB2C80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7A2671-2E04-8AC1-8819-7353E6BC85C5}"/>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1099435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6018D-A720-C92F-89DF-EC9A0605E3D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DF87839-DD2A-925D-B0DA-BC5F3F9726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DA5B72-C0E1-917F-3149-BE6FAE5AF6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6F1B2D-3AA0-985C-725A-99D930FA39AD}"/>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6" name="Footer Placeholder 5">
            <a:extLst>
              <a:ext uri="{FF2B5EF4-FFF2-40B4-BE49-F238E27FC236}">
                <a16:creationId xmlns:a16="http://schemas.microsoft.com/office/drawing/2014/main" id="{23631ECB-8D06-AD92-7BB9-43FF562FDC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C2B363-E3F7-FA14-8431-95B2004AFB1D}"/>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2413407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14A61-4DDA-CB19-EA59-058F13ED0A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8A9A09-E92F-E491-0274-ACE940A0EF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F2B910-7048-9798-ABF7-4ED75E543309}"/>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5" name="Footer Placeholder 4">
            <a:extLst>
              <a:ext uri="{FF2B5EF4-FFF2-40B4-BE49-F238E27FC236}">
                <a16:creationId xmlns:a16="http://schemas.microsoft.com/office/drawing/2014/main" id="{136971BD-800D-B97F-89C5-53A089E31A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D61E07-D989-A18E-4EAF-6AC094589127}"/>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4106643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C7BA04-5EB7-D834-F99E-93B6531DBE8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8F771A-5449-9A92-05DB-D867CBA3A7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80C46A-D434-2FBC-D552-1D08BE021D7F}"/>
              </a:ext>
            </a:extLst>
          </p:cNvPr>
          <p:cNvSpPr>
            <a:spLocks noGrp="1"/>
          </p:cNvSpPr>
          <p:nvPr>
            <p:ph type="dt" sz="half" idx="10"/>
          </p:nvPr>
        </p:nvSpPr>
        <p:spPr/>
        <p:txBody>
          <a:bodyPr/>
          <a:lstStyle/>
          <a:p>
            <a:fld id="{00EA8EB0-2AE0-40B8-AF3F-A17DB83DB2D1}" type="datetimeFigureOut">
              <a:rPr lang="en-GB" smtClean="0"/>
              <a:t>06/10/2025</a:t>
            </a:fld>
            <a:endParaRPr lang="en-GB"/>
          </a:p>
        </p:txBody>
      </p:sp>
      <p:sp>
        <p:nvSpPr>
          <p:cNvPr id="5" name="Footer Placeholder 4">
            <a:extLst>
              <a:ext uri="{FF2B5EF4-FFF2-40B4-BE49-F238E27FC236}">
                <a16:creationId xmlns:a16="http://schemas.microsoft.com/office/drawing/2014/main" id="{A6898528-4B58-99CC-79DB-12D64F0414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8A4EC0-6523-AB5D-2856-77B8DF34B384}"/>
              </a:ext>
            </a:extLst>
          </p:cNvPr>
          <p:cNvSpPr>
            <a:spLocks noGrp="1"/>
          </p:cNvSpPr>
          <p:nvPr>
            <p:ph type="sldNum" sz="quarter" idx="12"/>
          </p:nvPr>
        </p:nvSpPr>
        <p:spPr/>
        <p:txBody>
          <a:bodyPr/>
          <a:lstStyle/>
          <a:p>
            <a:fld id="{F1042498-3A48-43B2-A1C0-38CEBD7DFBD1}" type="slidenum">
              <a:rPr lang="en-GB" smtClean="0"/>
              <a:t>‹#›</a:t>
            </a:fld>
            <a:endParaRPr lang="en-GB"/>
          </a:p>
        </p:txBody>
      </p:sp>
    </p:spTree>
    <p:extLst>
      <p:ext uri="{BB962C8B-B14F-4D97-AF65-F5344CB8AC3E}">
        <p14:creationId xmlns:p14="http://schemas.microsoft.com/office/powerpoint/2010/main" val="134001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FD0BD6-22A5-A9C2-6200-938262EC13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EBAB9B8-717F-2852-9E63-15D75EAFE0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9F1B2E-86F8-08DD-32D2-B3301718FC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0EA8EB0-2AE0-40B8-AF3F-A17DB83DB2D1}" type="datetimeFigureOut">
              <a:rPr lang="en-GB" smtClean="0"/>
              <a:t>06/10/2025</a:t>
            </a:fld>
            <a:endParaRPr lang="en-GB"/>
          </a:p>
        </p:txBody>
      </p:sp>
      <p:sp>
        <p:nvSpPr>
          <p:cNvPr id="5" name="Footer Placeholder 4">
            <a:extLst>
              <a:ext uri="{FF2B5EF4-FFF2-40B4-BE49-F238E27FC236}">
                <a16:creationId xmlns:a16="http://schemas.microsoft.com/office/drawing/2014/main" id="{58602294-87BB-57AC-1744-FC2772D38B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26B5129-59CE-17F9-4947-8550480516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1042498-3A48-43B2-A1C0-38CEBD7DFBD1}" type="slidenum">
              <a:rPr lang="en-GB" smtClean="0"/>
              <a:t>‹#›</a:t>
            </a:fld>
            <a:endParaRPr lang="en-GB"/>
          </a:p>
        </p:txBody>
      </p:sp>
    </p:spTree>
    <p:extLst>
      <p:ext uri="{BB962C8B-B14F-4D97-AF65-F5344CB8AC3E}">
        <p14:creationId xmlns:p14="http://schemas.microsoft.com/office/powerpoint/2010/main" val="473422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openclipart.org/detail/28688/thumbs-up-smiley-by-skotan"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3BF03-F5B8-78B6-D34D-06ACCB1ABA26}"/>
              </a:ext>
            </a:extLst>
          </p:cNvPr>
          <p:cNvSpPr>
            <a:spLocks noGrp="1"/>
          </p:cNvSpPr>
          <p:nvPr>
            <p:ph type="ctrTitle"/>
          </p:nvPr>
        </p:nvSpPr>
        <p:spPr/>
        <p:txBody>
          <a:bodyPr>
            <a:normAutofit fontScale="90000"/>
          </a:bodyPr>
          <a:lstStyle/>
          <a:p>
            <a:pPr algn="l"/>
            <a:r>
              <a:rPr lang="en-GB" sz="9600" dirty="0"/>
              <a:t>Grafham </a:t>
            </a:r>
            <a:br>
              <a:rPr lang="en-GB" sz="9600" dirty="0"/>
            </a:br>
            <a:r>
              <a:rPr lang="en-GB" sz="9600" dirty="0"/>
              <a:t>Water</a:t>
            </a:r>
          </a:p>
        </p:txBody>
      </p:sp>
      <p:sp>
        <p:nvSpPr>
          <p:cNvPr id="3" name="Subtitle 2">
            <a:extLst>
              <a:ext uri="{FF2B5EF4-FFF2-40B4-BE49-F238E27FC236}">
                <a16:creationId xmlns:a16="http://schemas.microsoft.com/office/drawing/2014/main" id="{4709B21B-C4EA-4FCC-9699-38708740790D}"/>
              </a:ext>
            </a:extLst>
          </p:cNvPr>
          <p:cNvSpPr>
            <a:spLocks noGrp="1"/>
          </p:cNvSpPr>
          <p:nvPr>
            <p:ph type="subTitle" idx="1"/>
          </p:nvPr>
        </p:nvSpPr>
        <p:spPr>
          <a:xfrm>
            <a:off x="477248" y="4083216"/>
            <a:ext cx="9144000" cy="2387600"/>
          </a:xfrm>
        </p:spPr>
        <p:txBody>
          <a:bodyPr>
            <a:normAutofit/>
          </a:bodyPr>
          <a:lstStyle/>
          <a:p>
            <a:pPr algn="l"/>
            <a:r>
              <a:rPr lang="en-GB" sz="4800" dirty="0">
                <a:latin typeface="+mj-lt"/>
              </a:rPr>
              <a:t>Residential trip</a:t>
            </a:r>
          </a:p>
          <a:p>
            <a:pPr algn="l"/>
            <a:r>
              <a:rPr lang="en-GB" sz="4800" dirty="0">
                <a:latin typeface="+mj-lt"/>
              </a:rPr>
              <a:t>20</a:t>
            </a:r>
            <a:r>
              <a:rPr lang="en-GB" sz="4800" baseline="30000" dirty="0">
                <a:latin typeface="+mj-lt"/>
              </a:rPr>
              <a:t>th</a:t>
            </a:r>
            <a:r>
              <a:rPr lang="en-GB" sz="4800" dirty="0">
                <a:latin typeface="+mj-lt"/>
              </a:rPr>
              <a:t> – 22</a:t>
            </a:r>
            <a:r>
              <a:rPr lang="en-GB" sz="4800" baseline="30000" dirty="0">
                <a:latin typeface="+mj-lt"/>
              </a:rPr>
              <a:t>nd</a:t>
            </a:r>
            <a:r>
              <a:rPr lang="en-GB" sz="4800" dirty="0">
                <a:latin typeface="+mj-lt"/>
              </a:rPr>
              <a:t> </a:t>
            </a:r>
          </a:p>
          <a:p>
            <a:pPr algn="l"/>
            <a:r>
              <a:rPr lang="en-GB" sz="4800" dirty="0">
                <a:latin typeface="+mj-lt"/>
              </a:rPr>
              <a:t>October 2025</a:t>
            </a:r>
          </a:p>
        </p:txBody>
      </p:sp>
      <p:pic>
        <p:nvPicPr>
          <p:cNvPr id="1026" name="Picture 2" descr="Grafham Water Centre">
            <a:extLst>
              <a:ext uri="{FF2B5EF4-FFF2-40B4-BE49-F238E27FC236}">
                <a16:creationId xmlns:a16="http://schemas.microsoft.com/office/drawing/2014/main" id="{519ECE39-DA93-CBF0-9679-8CF1A50B9A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605"/>
          <a:stretch/>
        </p:blipFill>
        <p:spPr bwMode="auto">
          <a:xfrm>
            <a:off x="7142753" y="731313"/>
            <a:ext cx="4277828" cy="5325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5913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0503D0-BA7C-C86A-7954-AE4C3332F6E5}"/>
              </a:ext>
            </a:extLst>
          </p:cNvPr>
          <p:cNvSpPr>
            <a:spLocks noGrp="1"/>
          </p:cNvSpPr>
          <p:nvPr>
            <p:ph type="title"/>
          </p:nvPr>
        </p:nvSpPr>
        <p:spPr>
          <a:xfrm>
            <a:off x="630936" y="640080"/>
            <a:ext cx="4818888" cy="1481328"/>
          </a:xfrm>
        </p:spPr>
        <p:txBody>
          <a:bodyPr anchor="b">
            <a:normAutofit/>
          </a:bodyPr>
          <a:lstStyle/>
          <a:p>
            <a:r>
              <a:rPr lang="en-GB" sz="5000" dirty="0"/>
              <a:t>Where are </a:t>
            </a:r>
            <a:br>
              <a:rPr lang="en-GB" sz="5000" dirty="0"/>
            </a:br>
            <a:r>
              <a:rPr lang="en-GB" sz="5000" dirty="0"/>
              <a:t>we going?</a:t>
            </a:r>
          </a:p>
        </p:txBody>
      </p:sp>
      <p:sp>
        <p:nvSpPr>
          <p:cNvPr id="2057"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51A403-A25E-5681-A7B4-B1DE3438F58A}"/>
              </a:ext>
            </a:extLst>
          </p:cNvPr>
          <p:cNvSpPr>
            <a:spLocks noGrp="1"/>
          </p:cNvSpPr>
          <p:nvPr>
            <p:ph idx="1"/>
          </p:nvPr>
        </p:nvSpPr>
        <p:spPr>
          <a:xfrm>
            <a:off x="630936" y="2660904"/>
            <a:ext cx="4818888" cy="3547872"/>
          </a:xfrm>
        </p:spPr>
        <p:txBody>
          <a:bodyPr anchor="t">
            <a:normAutofit/>
          </a:bodyPr>
          <a:lstStyle/>
          <a:p>
            <a:pPr marL="0" indent="0">
              <a:buNone/>
            </a:pPr>
            <a:r>
              <a:rPr lang="en-GB" sz="2000" dirty="0">
                <a:latin typeface="+mj-lt"/>
              </a:rPr>
              <a:t>Just a few short miles from Huntingdon in Cambridgeshire, Grafham Water, England's third largest reservoir can be found nestled in 1500 acres of beautiful countryside.</a:t>
            </a:r>
          </a:p>
          <a:p>
            <a:pPr marL="0" indent="0">
              <a:buNone/>
            </a:pPr>
            <a:r>
              <a:rPr lang="en-GB" sz="2000" dirty="0">
                <a:latin typeface="+mj-lt"/>
              </a:rPr>
              <a:t>Grafham Water has been designated as a Site of Special Scientific Interest for over 30 years. Our western end features a 280-acre nature reserve and is home to ancient woodlands, reed beds and important populations of several bird and amphibian species.</a:t>
            </a:r>
          </a:p>
        </p:txBody>
      </p:sp>
      <p:pic>
        <p:nvPicPr>
          <p:cNvPr id="2050" name="Picture 2" descr="Huntingdon, PE28 0GW, United Kingdom">
            <a:extLst>
              <a:ext uri="{FF2B5EF4-FFF2-40B4-BE49-F238E27FC236}">
                <a16:creationId xmlns:a16="http://schemas.microsoft.com/office/drawing/2014/main" id="{DFD23041-F9ED-7D49-65EE-9AB7DAC63B7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975550"/>
            <a:ext cx="5458968" cy="2906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5066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1E14-CEA6-0DEF-E340-C157B5DC64BC}"/>
              </a:ext>
            </a:extLst>
          </p:cNvPr>
          <p:cNvSpPr>
            <a:spLocks noGrp="1"/>
          </p:cNvSpPr>
          <p:nvPr>
            <p:ph type="title"/>
          </p:nvPr>
        </p:nvSpPr>
        <p:spPr/>
        <p:txBody>
          <a:bodyPr/>
          <a:lstStyle/>
          <a:p>
            <a:r>
              <a:rPr lang="en-GB" dirty="0"/>
              <a:t>Who are the adults coming?</a:t>
            </a:r>
          </a:p>
        </p:txBody>
      </p:sp>
      <p:sp>
        <p:nvSpPr>
          <p:cNvPr id="3" name="Content Placeholder 2">
            <a:extLst>
              <a:ext uri="{FF2B5EF4-FFF2-40B4-BE49-F238E27FC236}">
                <a16:creationId xmlns:a16="http://schemas.microsoft.com/office/drawing/2014/main" id="{8315B747-BCDB-D153-8C51-692631909301}"/>
              </a:ext>
            </a:extLst>
          </p:cNvPr>
          <p:cNvSpPr>
            <a:spLocks noGrp="1"/>
          </p:cNvSpPr>
          <p:nvPr>
            <p:ph idx="1"/>
          </p:nvPr>
        </p:nvSpPr>
        <p:spPr>
          <a:xfrm>
            <a:off x="838200" y="1544271"/>
            <a:ext cx="5257800" cy="4351338"/>
          </a:xfrm>
        </p:spPr>
        <p:txBody>
          <a:bodyPr>
            <a:normAutofit lnSpcReduction="10000"/>
          </a:bodyPr>
          <a:lstStyle/>
          <a:p>
            <a:pPr marL="0" indent="0">
              <a:buNone/>
            </a:pPr>
            <a:r>
              <a:rPr lang="en-GB" sz="6000" dirty="0"/>
              <a:t>Mrs Gray, </a:t>
            </a:r>
          </a:p>
          <a:p>
            <a:pPr marL="0" indent="0">
              <a:buNone/>
            </a:pPr>
            <a:r>
              <a:rPr lang="en-GB" sz="6000" dirty="0"/>
              <a:t>Miss Bird, </a:t>
            </a:r>
          </a:p>
          <a:p>
            <a:pPr marL="0" indent="0">
              <a:buNone/>
            </a:pPr>
            <a:r>
              <a:rPr lang="en-GB" sz="6000" dirty="0"/>
              <a:t>Mr Cowie, </a:t>
            </a:r>
          </a:p>
          <a:p>
            <a:pPr marL="0" indent="0">
              <a:buNone/>
            </a:pPr>
            <a:r>
              <a:rPr lang="en-GB" sz="6000" dirty="0"/>
              <a:t>Mrs Bryson </a:t>
            </a:r>
          </a:p>
          <a:p>
            <a:pPr marL="0" indent="0">
              <a:buNone/>
            </a:pPr>
            <a:r>
              <a:rPr lang="en-GB" sz="6000" dirty="0"/>
              <a:t>and Mr Troth</a:t>
            </a:r>
          </a:p>
        </p:txBody>
      </p:sp>
    </p:spTree>
    <p:extLst>
      <p:ext uri="{BB962C8B-B14F-4D97-AF65-F5344CB8AC3E}">
        <p14:creationId xmlns:p14="http://schemas.microsoft.com/office/powerpoint/2010/main" val="1784682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8C020-237B-A01C-F9CC-F2FD6A1909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13EA15-555A-5A7A-49E3-8904FF37979A}"/>
              </a:ext>
            </a:extLst>
          </p:cNvPr>
          <p:cNvSpPr>
            <a:spLocks noGrp="1"/>
          </p:cNvSpPr>
          <p:nvPr>
            <p:ph type="title"/>
          </p:nvPr>
        </p:nvSpPr>
        <p:spPr>
          <a:xfrm>
            <a:off x="286721" y="360331"/>
            <a:ext cx="3131668" cy="5936370"/>
          </a:xfrm>
        </p:spPr>
        <p:txBody>
          <a:bodyPr>
            <a:noAutofit/>
          </a:bodyPr>
          <a:lstStyle/>
          <a:p>
            <a:r>
              <a:rPr lang="en-GB" sz="8000" dirty="0"/>
              <a:t>What </a:t>
            </a:r>
            <a:br>
              <a:rPr lang="en-GB" sz="8000" dirty="0"/>
            </a:br>
            <a:r>
              <a:rPr lang="en-GB" sz="8000" dirty="0"/>
              <a:t>do I need to pack?</a:t>
            </a:r>
          </a:p>
        </p:txBody>
      </p:sp>
      <p:pic>
        <p:nvPicPr>
          <p:cNvPr id="5" name="Picture 4">
            <a:extLst>
              <a:ext uri="{FF2B5EF4-FFF2-40B4-BE49-F238E27FC236}">
                <a16:creationId xmlns:a16="http://schemas.microsoft.com/office/drawing/2014/main" id="{A0BA1AD7-9D67-9085-985B-37721130BA0B}"/>
              </a:ext>
            </a:extLst>
          </p:cNvPr>
          <p:cNvPicPr>
            <a:picLocks noChangeAspect="1"/>
          </p:cNvPicPr>
          <p:nvPr/>
        </p:nvPicPr>
        <p:blipFill>
          <a:blip r:embed="rId2"/>
          <a:stretch>
            <a:fillRect/>
          </a:stretch>
        </p:blipFill>
        <p:spPr>
          <a:xfrm>
            <a:off x="3263305" y="360331"/>
            <a:ext cx="8762554" cy="6027238"/>
          </a:xfrm>
          <a:prstGeom prst="rect">
            <a:avLst/>
          </a:prstGeom>
        </p:spPr>
      </p:pic>
    </p:spTree>
    <p:extLst>
      <p:ext uri="{BB962C8B-B14F-4D97-AF65-F5344CB8AC3E}">
        <p14:creationId xmlns:p14="http://schemas.microsoft.com/office/powerpoint/2010/main" val="2598453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a:extLst>
            <a:ext uri="{FF2B5EF4-FFF2-40B4-BE49-F238E27FC236}">
              <a16:creationId xmlns:a16="http://schemas.microsoft.com/office/drawing/2014/main" id="{F2E1AE85-7E3A-D79E-DD5C-8A6A90619ACB}"/>
            </a:ext>
          </a:extLst>
        </p:cNvPr>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ECA2A4-4535-F1C3-B808-5D3EAE38E7BB}"/>
              </a:ext>
            </a:extLst>
          </p:cNvPr>
          <p:cNvSpPr>
            <a:spLocks noGrp="1"/>
          </p:cNvSpPr>
          <p:nvPr>
            <p:ph type="title"/>
          </p:nvPr>
        </p:nvSpPr>
        <p:spPr>
          <a:xfrm>
            <a:off x="630936" y="640080"/>
            <a:ext cx="4818888" cy="1481328"/>
          </a:xfrm>
        </p:spPr>
        <p:txBody>
          <a:bodyPr anchor="b">
            <a:normAutofit/>
          </a:bodyPr>
          <a:lstStyle/>
          <a:p>
            <a:r>
              <a:rPr lang="en-GB" sz="5000" dirty="0"/>
              <a:t>Where will </a:t>
            </a:r>
            <a:br>
              <a:rPr lang="en-GB" sz="5000" dirty="0"/>
            </a:br>
            <a:r>
              <a:rPr lang="en-GB" sz="5000" dirty="0"/>
              <a:t>I sleep?</a:t>
            </a:r>
          </a:p>
        </p:txBody>
      </p:sp>
      <p:sp>
        <p:nvSpPr>
          <p:cNvPr id="308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AB1107-2AC9-5C17-94F8-12E1BACAD209}"/>
              </a:ext>
            </a:extLst>
          </p:cNvPr>
          <p:cNvSpPr>
            <a:spLocks noGrp="1"/>
          </p:cNvSpPr>
          <p:nvPr>
            <p:ph idx="1"/>
          </p:nvPr>
        </p:nvSpPr>
        <p:spPr>
          <a:xfrm>
            <a:off x="630936" y="2660904"/>
            <a:ext cx="4818888" cy="3547872"/>
          </a:xfrm>
        </p:spPr>
        <p:txBody>
          <a:bodyPr anchor="t">
            <a:normAutofit/>
          </a:bodyPr>
          <a:lstStyle/>
          <a:p>
            <a:pPr marL="0" indent="0">
              <a:buNone/>
            </a:pPr>
            <a:r>
              <a:rPr lang="en-GB" sz="2200" dirty="0">
                <a:latin typeface="+mj-lt"/>
              </a:rPr>
              <a:t>INDOOR ACCOMMODATION</a:t>
            </a:r>
          </a:p>
          <a:p>
            <a:pPr marL="0" indent="0">
              <a:buNone/>
            </a:pPr>
            <a:r>
              <a:rPr lang="en-GB" sz="2200" dirty="0">
                <a:latin typeface="+mj-lt"/>
              </a:rPr>
              <a:t>Bunk bed accommodation sleeping 2-6 people per room </a:t>
            </a:r>
          </a:p>
          <a:p>
            <a:pPr marL="0" indent="0">
              <a:buNone/>
            </a:pPr>
            <a:r>
              <a:rPr lang="en-GB" sz="2200" dirty="0">
                <a:latin typeface="+mj-lt"/>
              </a:rPr>
              <a:t>Communal lounge facility </a:t>
            </a:r>
          </a:p>
          <a:p>
            <a:pPr marL="0" indent="0">
              <a:buNone/>
            </a:pPr>
            <a:r>
              <a:rPr lang="en-GB" sz="2200" dirty="0">
                <a:latin typeface="+mj-lt"/>
              </a:rPr>
              <a:t>All bedding and pillows are provided (children will have to make their own beds on arrival) </a:t>
            </a:r>
          </a:p>
        </p:txBody>
      </p:sp>
      <p:pic>
        <p:nvPicPr>
          <p:cNvPr id="3074" name="Picture 2" descr="outside of our indoor accomodaiton">
            <a:extLst>
              <a:ext uri="{FF2B5EF4-FFF2-40B4-BE49-F238E27FC236}">
                <a16:creationId xmlns:a16="http://schemas.microsoft.com/office/drawing/2014/main" id="{A88349C1-AF76-E4AF-D2CA-154965BDF9D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648" r="13617" b="12968"/>
          <a:stretch/>
        </p:blipFill>
        <p:spPr bwMode="auto">
          <a:xfrm>
            <a:off x="6099048" y="1547750"/>
            <a:ext cx="5458968" cy="3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186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E60E5-8E71-455F-8E81-AC2471E72861}"/>
              </a:ext>
            </a:extLst>
          </p:cNvPr>
          <p:cNvSpPr>
            <a:spLocks noGrp="1"/>
          </p:cNvSpPr>
          <p:nvPr>
            <p:ph type="title"/>
          </p:nvPr>
        </p:nvSpPr>
        <p:spPr>
          <a:xfrm>
            <a:off x="426218" y="365124"/>
            <a:ext cx="6255936" cy="6232268"/>
          </a:xfrm>
        </p:spPr>
        <p:txBody>
          <a:bodyPr>
            <a:normAutofit/>
          </a:bodyPr>
          <a:lstStyle/>
          <a:p>
            <a:r>
              <a:rPr lang="en-GB" sz="7200" dirty="0"/>
              <a:t>Itinerary</a:t>
            </a:r>
            <a:br>
              <a:rPr lang="en-GB" dirty="0"/>
            </a:br>
            <a:br>
              <a:rPr lang="en-GB" dirty="0"/>
            </a:br>
            <a:r>
              <a:rPr lang="en-GB" dirty="0"/>
              <a:t>Children will be organised into 4 groups of 10. </a:t>
            </a:r>
            <a:br>
              <a:rPr lang="en-GB" dirty="0"/>
            </a:br>
            <a:br>
              <a:rPr lang="en-GB" dirty="0"/>
            </a:br>
            <a:r>
              <a:rPr lang="en-GB" dirty="0"/>
              <a:t>Each group will contain boys and girls from Year 5 and Year 6</a:t>
            </a:r>
          </a:p>
        </p:txBody>
      </p:sp>
      <p:pic>
        <p:nvPicPr>
          <p:cNvPr id="5" name="Picture 4">
            <a:extLst>
              <a:ext uri="{FF2B5EF4-FFF2-40B4-BE49-F238E27FC236}">
                <a16:creationId xmlns:a16="http://schemas.microsoft.com/office/drawing/2014/main" id="{648D930E-DC99-945A-5287-76317865C068}"/>
              </a:ext>
            </a:extLst>
          </p:cNvPr>
          <p:cNvPicPr>
            <a:picLocks noChangeAspect="1"/>
          </p:cNvPicPr>
          <p:nvPr/>
        </p:nvPicPr>
        <p:blipFill>
          <a:blip r:embed="rId2"/>
          <a:stretch>
            <a:fillRect/>
          </a:stretch>
        </p:blipFill>
        <p:spPr>
          <a:xfrm>
            <a:off x="7441326" y="312865"/>
            <a:ext cx="4413672" cy="6232269"/>
          </a:xfrm>
          <a:prstGeom prst="rect">
            <a:avLst/>
          </a:prstGeom>
        </p:spPr>
      </p:pic>
      <p:sp>
        <p:nvSpPr>
          <p:cNvPr id="6" name="TextBox 5">
            <a:extLst>
              <a:ext uri="{FF2B5EF4-FFF2-40B4-BE49-F238E27FC236}">
                <a16:creationId xmlns:a16="http://schemas.microsoft.com/office/drawing/2014/main" id="{09D10020-2C93-AB8E-5270-7C78785A9282}"/>
              </a:ext>
            </a:extLst>
          </p:cNvPr>
          <p:cNvSpPr txBox="1"/>
          <p:nvPr/>
        </p:nvSpPr>
        <p:spPr>
          <a:xfrm>
            <a:off x="4343139" y="312865"/>
            <a:ext cx="2718601" cy="1754326"/>
          </a:xfrm>
          <a:prstGeom prst="rect">
            <a:avLst/>
          </a:prstGeom>
          <a:solidFill>
            <a:schemeClr val="bg2"/>
          </a:solidFill>
        </p:spPr>
        <p:txBody>
          <a:bodyPr wrap="square" rtlCol="0">
            <a:spAutoFit/>
          </a:bodyPr>
          <a:lstStyle/>
          <a:p>
            <a:r>
              <a:rPr lang="en-GB" sz="3600" b="1" dirty="0"/>
              <a:t>Example of one group’s timetable</a:t>
            </a:r>
          </a:p>
        </p:txBody>
      </p:sp>
    </p:spTree>
    <p:extLst>
      <p:ext uri="{BB962C8B-B14F-4D97-AF65-F5344CB8AC3E}">
        <p14:creationId xmlns:p14="http://schemas.microsoft.com/office/powerpoint/2010/main" val="1851489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BB3F3-A59E-18D1-6857-CDD17D5B2AC6}"/>
              </a:ext>
            </a:extLst>
          </p:cNvPr>
          <p:cNvSpPr>
            <a:spLocks noGrp="1"/>
          </p:cNvSpPr>
          <p:nvPr>
            <p:ph type="title"/>
          </p:nvPr>
        </p:nvSpPr>
        <p:spPr>
          <a:xfrm>
            <a:off x="424735" y="0"/>
            <a:ext cx="4570052" cy="1325563"/>
          </a:xfrm>
        </p:spPr>
        <p:txBody>
          <a:bodyPr>
            <a:noAutofit/>
          </a:bodyPr>
          <a:lstStyle/>
          <a:p>
            <a:r>
              <a:rPr lang="en-GB" sz="5400" dirty="0"/>
              <a:t>Wing surfing</a:t>
            </a:r>
          </a:p>
        </p:txBody>
      </p:sp>
      <p:pic>
        <p:nvPicPr>
          <p:cNvPr id="5" name="Picture 4">
            <a:extLst>
              <a:ext uri="{FF2B5EF4-FFF2-40B4-BE49-F238E27FC236}">
                <a16:creationId xmlns:a16="http://schemas.microsoft.com/office/drawing/2014/main" id="{5B774769-A10D-1F36-D6B4-85D706F7B2F6}"/>
              </a:ext>
            </a:extLst>
          </p:cNvPr>
          <p:cNvPicPr>
            <a:picLocks noChangeAspect="1"/>
          </p:cNvPicPr>
          <p:nvPr/>
        </p:nvPicPr>
        <p:blipFill>
          <a:blip r:embed="rId2"/>
          <a:stretch>
            <a:fillRect/>
          </a:stretch>
        </p:blipFill>
        <p:spPr>
          <a:xfrm>
            <a:off x="6231008" y="365125"/>
            <a:ext cx="5536257" cy="4521507"/>
          </a:xfrm>
          <a:prstGeom prst="rect">
            <a:avLst/>
          </a:prstGeom>
        </p:spPr>
      </p:pic>
      <p:sp>
        <p:nvSpPr>
          <p:cNvPr id="7" name="TextBox 6">
            <a:extLst>
              <a:ext uri="{FF2B5EF4-FFF2-40B4-BE49-F238E27FC236}">
                <a16:creationId xmlns:a16="http://schemas.microsoft.com/office/drawing/2014/main" id="{B7494498-223F-189C-4489-2093C6B602D7}"/>
              </a:ext>
            </a:extLst>
          </p:cNvPr>
          <p:cNvSpPr txBox="1"/>
          <p:nvPr/>
        </p:nvSpPr>
        <p:spPr>
          <a:xfrm>
            <a:off x="382762" y="1179410"/>
            <a:ext cx="5817265" cy="4893647"/>
          </a:xfrm>
          <a:prstGeom prst="rect">
            <a:avLst/>
          </a:prstGeom>
          <a:noFill/>
        </p:spPr>
        <p:txBody>
          <a:bodyPr wrap="square">
            <a:spAutoFit/>
          </a:bodyPr>
          <a:lstStyle/>
          <a:p>
            <a:pPr algn="l"/>
            <a:r>
              <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rPr>
              <a:t>Wing surfing is a wind propelled water sport that developed from kitesurfing and windsurfing.</a:t>
            </a:r>
          </a:p>
          <a:p>
            <a:pPr algn="l"/>
            <a:r>
              <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rPr>
              <a:t>This activity combines paddleboarding with an inflatable wing acting a sail.  The sailor, standing on a board, holds directly onto a wing. It generates both upward force and sideways propulsion and thus moves the board across the water. It is a young sport and has recently been added to our activity offer at Grafham Water Centre in 2023.</a:t>
            </a: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There are</a:t>
            </a:r>
            <a:r>
              <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rPr>
              <a:t> small wings for pupils and this activity is easier than wind surfing.</a:t>
            </a:r>
          </a:p>
        </p:txBody>
      </p:sp>
    </p:spTree>
    <p:extLst>
      <p:ext uri="{BB962C8B-B14F-4D97-AF65-F5344CB8AC3E}">
        <p14:creationId xmlns:p14="http://schemas.microsoft.com/office/powerpoint/2010/main" val="335052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80C1F-7EDF-D05B-EB5E-6D3BFD9CDE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4F495E-5D62-6654-1EA5-A00134CA7C20}"/>
              </a:ext>
            </a:extLst>
          </p:cNvPr>
          <p:cNvSpPr>
            <a:spLocks noGrp="1"/>
          </p:cNvSpPr>
          <p:nvPr>
            <p:ph type="title"/>
          </p:nvPr>
        </p:nvSpPr>
        <p:spPr>
          <a:xfrm>
            <a:off x="424735" y="0"/>
            <a:ext cx="4570052" cy="1325563"/>
          </a:xfrm>
        </p:spPr>
        <p:txBody>
          <a:bodyPr>
            <a:noAutofit/>
          </a:bodyPr>
          <a:lstStyle/>
          <a:p>
            <a:r>
              <a:rPr lang="en-GB" sz="5400" dirty="0"/>
              <a:t>Orienteering</a:t>
            </a:r>
          </a:p>
        </p:txBody>
      </p:sp>
      <p:sp>
        <p:nvSpPr>
          <p:cNvPr id="7" name="TextBox 6">
            <a:extLst>
              <a:ext uri="{FF2B5EF4-FFF2-40B4-BE49-F238E27FC236}">
                <a16:creationId xmlns:a16="http://schemas.microsoft.com/office/drawing/2014/main" id="{DF9C47B2-CAE2-D1E7-1DF8-EEFA01789CE1}"/>
              </a:ext>
            </a:extLst>
          </p:cNvPr>
          <p:cNvSpPr txBox="1"/>
          <p:nvPr/>
        </p:nvSpPr>
        <p:spPr>
          <a:xfrm>
            <a:off x="382762" y="1179410"/>
            <a:ext cx="5300283" cy="4893647"/>
          </a:xfrm>
          <a:prstGeom prst="rect">
            <a:avLst/>
          </a:prstGeom>
          <a:noFill/>
        </p:spPr>
        <p:txBody>
          <a:bodyPr wrap="square">
            <a:spAutoFit/>
          </a:bodyPr>
          <a:lstStyle/>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The</a:t>
            </a:r>
            <a:r>
              <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rPr>
              <a:t> on-site orienteering course tests groups navigation, planning and teamwork skills. </a:t>
            </a:r>
          </a:p>
          <a:p>
            <a:pPr algn="l"/>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rPr>
              <a:t>Participants are given a map and briefed on simple map reading skills before being set off on navigational challenges around the site.  Working in small groups, pupils will use the map to find posts around our site that have the answer to a question that they will record.</a:t>
            </a:r>
          </a:p>
          <a:p>
            <a:pPr algn="l"/>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a:p>
            <a:pPr algn="l"/>
            <a:r>
              <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rPr>
              <a:t>This will be used as an evening activity.</a:t>
            </a:r>
          </a:p>
        </p:txBody>
      </p:sp>
      <p:pic>
        <p:nvPicPr>
          <p:cNvPr id="4" name="Picture 3">
            <a:extLst>
              <a:ext uri="{FF2B5EF4-FFF2-40B4-BE49-F238E27FC236}">
                <a16:creationId xmlns:a16="http://schemas.microsoft.com/office/drawing/2014/main" id="{00E532B7-B573-1D6D-AC95-E3EC4D08FD0E}"/>
              </a:ext>
            </a:extLst>
          </p:cNvPr>
          <p:cNvPicPr>
            <a:picLocks noChangeAspect="1"/>
          </p:cNvPicPr>
          <p:nvPr/>
        </p:nvPicPr>
        <p:blipFill>
          <a:blip r:embed="rId2"/>
          <a:stretch>
            <a:fillRect/>
          </a:stretch>
        </p:blipFill>
        <p:spPr>
          <a:xfrm>
            <a:off x="6017081" y="490543"/>
            <a:ext cx="5750183" cy="4654214"/>
          </a:xfrm>
          <a:prstGeom prst="rect">
            <a:avLst/>
          </a:prstGeom>
        </p:spPr>
      </p:pic>
    </p:spTree>
    <p:extLst>
      <p:ext uri="{BB962C8B-B14F-4D97-AF65-F5344CB8AC3E}">
        <p14:creationId xmlns:p14="http://schemas.microsoft.com/office/powerpoint/2010/main" val="831894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D7116-E540-C94B-64F5-6973B58F6C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3ADF78-EF35-8E9A-5CDE-FCA555F49C2E}"/>
              </a:ext>
            </a:extLst>
          </p:cNvPr>
          <p:cNvSpPr>
            <a:spLocks noGrp="1"/>
          </p:cNvSpPr>
          <p:nvPr>
            <p:ph type="title"/>
          </p:nvPr>
        </p:nvSpPr>
        <p:spPr>
          <a:xfrm>
            <a:off x="424735" y="0"/>
            <a:ext cx="4570052" cy="1325563"/>
          </a:xfrm>
        </p:spPr>
        <p:txBody>
          <a:bodyPr>
            <a:noAutofit/>
          </a:bodyPr>
          <a:lstStyle/>
          <a:p>
            <a:r>
              <a:rPr lang="en-GB" sz="5400" dirty="0"/>
              <a:t>Archery</a:t>
            </a:r>
          </a:p>
        </p:txBody>
      </p:sp>
      <p:sp>
        <p:nvSpPr>
          <p:cNvPr id="7" name="TextBox 6">
            <a:extLst>
              <a:ext uri="{FF2B5EF4-FFF2-40B4-BE49-F238E27FC236}">
                <a16:creationId xmlns:a16="http://schemas.microsoft.com/office/drawing/2014/main" id="{D778B80D-AA15-9A62-7EC5-EC55F5BD4F40}"/>
              </a:ext>
            </a:extLst>
          </p:cNvPr>
          <p:cNvSpPr txBox="1"/>
          <p:nvPr/>
        </p:nvSpPr>
        <p:spPr>
          <a:xfrm>
            <a:off x="382762" y="1179410"/>
            <a:ext cx="5133135" cy="4524315"/>
          </a:xfrm>
          <a:prstGeom prst="rect">
            <a:avLst/>
          </a:prstGeom>
          <a:noFill/>
        </p:spPr>
        <p:txBody>
          <a:bodyPr wrap="square">
            <a:spAutoFit/>
          </a:bodyPr>
          <a:lstStyle/>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Learn how to shoot like Robin Hood, play games and develop core skills such as control, perseverance and coordination.</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This activity can be adapted for all less abled participants with our specialist equipment if necessary, so everyone can participate.</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During this session they will learn the essential skills of archery.</a:t>
            </a:r>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A0DEFE06-96F5-1236-734E-54CCB67E1AF9}"/>
              </a:ext>
            </a:extLst>
          </p:cNvPr>
          <p:cNvPicPr>
            <a:picLocks noChangeAspect="1"/>
          </p:cNvPicPr>
          <p:nvPr/>
        </p:nvPicPr>
        <p:blipFill>
          <a:blip r:embed="rId2"/>
          <a:stretch>
            <a:fillRect/>
          </a:stretch>
        </p:blipFill>
        <p:spPr>
          <a:xfrm>
            <a:off x="5827020" y="458247"/>
            <a:ext cx="5982218" cy="4191363"/>
          </a:xfrm>
          <a:prstGeom prst="rect">
            <a:avLst/>
          </a:prstGeom>
        </p:spPr>
      </p:pic>
    </p:spTree>
    <p:extLst>
      <p:ext uri="{BB962C8B-B14F-4D97-AF65-F5344CB8AC3E}">
        <p14:creationId xmlns:p14="http://schemas.microsoft.com/office/powerpoint/2010/main" val="829823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EF69C-B85E-94C2-99D8-42ACD92389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EDDCFE-6D3E-4003-9712-4157C6C3BBF1}"/>
              </a:ext>
            </a:extLst>
          </p:cNvPr>
          <p:cNvSpPr>
            <a:spLocks noGrp="1"/>
          </p:cNvSpPr>
          <p:nvPr>
            <p:ph type="title"/>
          </p:nvPr>
        </p:nvSpPr>
        <p:spPr>
          <a:xfrm>
            <a:off x="382762" y="458247"/>
            <a:ext cx="4570052" cy="1325563"/>
          </a:xfrm>
        </p:spPr>
        <p:txBody>
          <a:bodyPr>
            <a:noAutofit/>
          </a:bodyPr>
          <a:lstStyle/>
          <a:p>
            <a:r>
              <a:rPr lang="en-GB" sz="5400" dirty="0"/>
              <a:t>High Ropes - Triangle</a:t>
            </a:r>
          </a:p>
        </p:txBody>
      </p:sp>
      <p:sp>
        <p:nvSpPr>
          <p:cNvPr id="7" name="TextBox 6">
            <a:extLst>
              <a:ext uri="{FF2B5EF4-FFF2-40B4-BE49-F238E27FC236}">
                <a16:creationId xmlns:a16="http://schemas.microsoft.com/office/drawing/2014/main" id="{746931F8-787D-FB11-4790-D5A5FC7A57F6}"/>
              </a:ext>
            </a:extLst>
          </p:cNvPr>
          <p:cNvSpPr txBox="1"/>
          <p:nvPr/>
        </p:nvSpPr>
        <p:spPr>
          <a:xfrm>
            <a:off x="382762" y="1965991"/>
            <a:ext cx="5133135" cy="4154984"/>
          </a:xfrm>
          <a:prstGeom prst="rect">
            <a:avLst/>
          </a:prstGeom>
          <a:noFill/>
        </p:spPr>
        <p:txBody>
          <a:bodyPr wrap="square">
            <a:spAutoFit/>
          </a:bodyPr>
          <a:lstStyle/>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INDIVIDUALLY GAIN CONFIDENCE AT HEIGHT</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A solo high ropes activity - this is your 'go ape' style activity.</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Teammates hold the ropes to keep climbers safe.  </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There are 3 sides to the Triangle course and two are used in each session </a:t>
            </a:r>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0250FACF-ED1F-B087-2678-6B9F17DBDDE2}"/>
              </a:ext>
            </a:extLst>
          </p:cNvPr>
          <p:cNvPicPr>
            <a:picLocks noChangeAspect="1"/>
          </p:cNvPicPr>
          <p:nvPr/>
        </p:nvPicPr>
        <p:blipFill>
          <a:blip r:embed="rId2"/>
          <a:stretch>
            <a:fillRect/>
          </a:stretch>
        </p:blipFill>
        <p:spPr>
          <a:xfrm>
            <a:off x="5731703" y="458247"/>
            <a:ext cx="5959356" cy="4846740"/>
          </a:xfrm>
          <a:prstGeom prst="rect">
            <a:avLst/>
          </a:prstGeom>
        </p:spPr>
      </p:pic>
    </p:spTree>
    <p:extLst>
      <p:ext uri="{BB962C8B-B14F-4D97-AF65-F5344CB8AC3E}">
        <p14:creationId xmlns:p14="http://schemas.microsoft.com/office/powerpoint/2010/main" val="2706211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94FB9-91C7-63E9-E80C-6FC81D203E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994021-4094-7B13-831A-D4F1011313D0}"/>
              </a:ext>
            </a:extLst>
          </p:cNvPr>
          <p:cNvSpPr>
            <a:spLocks noGrp="1"/>
          </p:cNvSpPr>
          <p:nvPr>
            <p:ph type="title"/>
          </p:nvPr>
        </p:nvSpPr>
        <p:spPr>
          <a:xfrm>
            <a:off x="382762" y="241937"/>
            <a:ext cx="4570052" cy="1325563"/>
          </a:xfrm>
        </p:spPr>
        <p:txBody>
          <a:bodyPr>
            <a:noAutofit/>
          </a:bodyPr>
          <a:lstStyle/>
          <a:p>
            <a:r>
              <a:rPr lang="en-GB" sz="5400" dirty="0"/>
              <a:t>Powerboating</a:t>
            </a:r>
          </a:p>
        </p:txBody>
      </p:sp>
      <p:sp>
        <p:nvSpPr>
          <p:cNvPr id="7" name="TextBox 6">
            <a:extLst>
              <a:ext uri="{FF2B5EF4-FFF2-40B4-BE49-F238E27FC236}">
                <a16:creationId xmlns:a16="http://schemas.microsoft.com/office/drawing/2014/main" id="{24E22F0F-D481-A324-D698-967A5932994E}"/>
              </a:ext>
            </a:extLst>
          </p:cNvPr>
          <p:cNvSpPr txBox="1"/>
          <p:nvPr/>
        </p:nvSpPr>
        <p:spPr>
          <a:xfrm>
            <a:off x="245351" y="1474378"/>
            <a:ext cx="5388533" cy="4893647"/>
          </a:xfrm>
          <a:prstGeom prst="rect">
            <a:avLst/>
          </a:prstGeom>
          <a:noFill/>
        </p:spPr>
        <p:txBody>
          <a:bodyPr wrap="square">
            <a:spAutoFit/>
          </a:bodyPr>
          <a:lstStyle/>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ENJOY A PEACEFUL EXPLORE</a:t>
            </a: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Bradwell and Tinkerbell are the Powerboats.  This a dry activity where the whole group will be in the boat at once.</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Each student will have the opportunity to drive the powerboat as well as learn some key facts about the reservoir and play games.</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We are proud to have the Bradwell as the battery powered electric engine  is kind to our environment.</a:t>
            </a:r>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737536F8-E3ED-E930-B829-6A527F0ABC8F}"/>
              </a:ext>
            </a:extLst>
          </p:cNvPr>
          <p:cNvPicPr>
            <a:picLocks noChangeAspect="1"/>
          </p:cNvPicPr>
          <p:nvPr/>
        </p:nvPicPr>
        <p:blipFill>
          <a:blip r:embed="rId2"/>
          <a:stretch>
            <a:fillRect/>
          </a:stretch>
        </p:blipFill>
        <p:spPr>
          <a:xfrm>
            <a:off x="5804158" y="458247"/>
            <a:ext cx="6005080" cy="4854361"/>
          </a:xfrm>
          <a:prstGeom prst="rect">
            <a:avLst/>
          </a:prstGeom>
        </p:spPr>
      </p:pic>
    </p:spTree>
    <p:extLst>
      <p:ext uri="{BB962C8B-B14F-4D97-AF65-F5344CB8AC3E}">
        <p14:creationId xmlns:p14="http://schemas.microsoft.com/office/powerpoint/2010/main" val="2988895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91B0F-9D9A-5309-EECD-0E393F4C9A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9A97C8-32A1-ABB5-2D58-D4A96F2D2295}"/>
              </a:ext>
            </a:extLst>
          </p:cNvPr>
          <p:cNvSpPr>
            <a:spLocks noGrp="1"/>
          </p:cNvSpPr>
          <p:nvPr>
            <p:ph type="title"/>
          </p:nvPr>
        </p:nvSpPr>
        <p:spPr>
          <a:xfrm>
            <a:off x="382762" y="241937"/>
            <a:ext cx="4570052" cy="1325563"/>
          </a:xfrm>
        </p:spPr>
        <p:txBody>
          <a:bodyPr>
            <a:noAutofit/>
          </a:bodyPr>
          <a:lstStyle/>
          <a:p>
            <a:r>
              <a:rPr lang="en-GB" sz="5400" dirty="0"/>
              <a:t>Raft building</a:t>
            </a:r>
          </a:p>
        </p:txBody>
      </p:sp>
      <p:sp>
        <p:nvSpPr>
          <p:cNvPr id="7" name="TextBox 6">
            <a:extLst>
              <a:ext uri="{FF2B5EF4-FFF2-40B4-BE49-F238E27FC236}">
                <a16:creationId xmlns:a16="http://schemas.microsoft.com/office/drawing/2014/main" id="{3B572B01-9AFA-5328-BF39-19364840DCA1}"/>
              </a:ext>
            </a:extLst>
          </p:cNvPr>
          <p:cNvSpPr txBox="1"/>
          <p:nvPr/>
        </p:nvSpPr>
        <p:spPr>
          <a:xfrm>
            <a:off x="225687" y="1353084"/>
            <a:ext cx="5388533" cy="5262979"/>
          </a:xfrm>
          <a:prstGeom prst="rect">
            <a:avLst/>
          </a:prstGeom>
          <a:noFill/>
        </p:spPr>
        <p:txBody>
          <a:bodyPr wrap="square">
            <a:spAutoFit/>
          </a:bodyPr>
          <a:lstStyle/>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UNLEASH YOUR IMAGINATION TO CREATE YOUR DESIGN</a:t>
            </a: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If you want to really test your teamwork and planning skills, then raft building is the activity for you.</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Each group is issued with ropes, poles and barrels in order to build a floating craft which will stay afloat with every group member on board.</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This activity can involve lots of wet people, some interesting designs and lots of fun!</a:t>
            </a:r>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99F46513-F57F-6856-1B9B-C5412724481C}"/>
              </a:ext>
            </a:extLst>
          </p:cNvPr>
          <p:cNvPicPr>
            <a:picLocks noChangeAspect="1"/>
          </p:cNvPicPr>
          <p:nvPr/>
        </p:nvPicPr>
        <p:blipFill>
          <a:blip r:embed="rId2"/>
          <a:stretch>
            <a:fillRect/>
          </a:stretch>
        </p:blipFill>
        <p:spPr>
          <a:xfrm>
            <a:off x="5771295" y="436736"/>
            <a:ext cx="5997460" cy="4816257"/>
          </a:xfrm>
          <a:prstGeom prst="rect">
            <a:avLst/>
          </a:prstGeom>
        </p:spPr>
      </p:pic>
    </p:spTree>
    <p:extLst>
      <p:ext uri="{BB962C8B-B14F-4D97-AF65-F5344CB8AC3E}">
        <p14:creationId xmlns:p14="http://schemas.microsoft.com/office/powerpoint/2010/main" val="2813612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7ED38-F9C5-E6DF-B727-0D8113FB95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408854-1AAC-453F-2DAC-104EEB803B8C}"/>
              </a:ext>
            </a:extLst>
          </p:cNvPr>
          <p:cNvSpPr>
            <a:spLocks noGrp="1"/>
          </p:cNvSpPr>
          <p:nvPr>
            <p:ph type="title"/>
          </p:nvPr>
        </p:nvSpPr>
        <p:spPr>
          <a:xfrm>
            <a:off x="117532" y="0"/>
            <a:ext cx="4570052" cy="1325563"/>
          </a:xfrm>
        </p:spPr>
        <p:txBody>
          <a:bodyPr>
            <a:noAutofit/>
          </a:bodyPr>
          <a:lstStyle/>
          <a:p>
            <a:r>
              <a:rPr lang="en-GB" sz="5400" dirty="0"/>
              <a:t>Mountain biking</a:t>
            </a:r>
          </a:p>
        </p:txBody>
      </p:sp>
      <p:sp>
        <p:nvSpPr>
          <p:cNvPr id="7" name="TextBox 6">
            <a:extLst>
              <a:ext uri="{FF2B5EF4-FFF2-40B4-BE49-F238E27FC236}">
                <a16:creationId xmlns:a16="http://schemas.microsoft.com/office/drawing/2014/main" id="{75EB0E17-70AE-C245-C555-64A7A4C1AA30}"/>
              </a:ext>
            </a:extLst>
          </p:cNvPr>
          <p:cNvSpPr txBox="1"/>
          <p:nvPr/>
        </p:nvSpPr>
        <p:spPr>
          <a:xfrm>
            <a:off x="117532" y="999547"/>
            <a:ext cx="5616574" cy="5632311"/>
          </a:xfrm>
          <a:prstGeom prst="rect">
            <a:avLst/>
          </a:prstGeom>
          <a:noFill/>
        </p:spPr>
        <p:txBody>
          <a:bodyPr wrap="square">
            <a:spAutoFit/>
          </a:bodyPr>
          <a:lstStyle/>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DEVELOP YOUR RIDING ABILITY HERE</a:t>
            </a: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Grafham is in a perfect location for mountain biking with a 9-mile cycle track that navigates around the reservoir.  You can complete the full route, or cycle 2 or 3 miles round and then do the same route back.</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There is also an option to go on our mountain bike skills track. Our off-road bikes will aid you up even the steepest of slopes around the reservoir.</a:t>
            </a:r>
          </a:p>
          <a:p>
            <a:pPr algn="l"/>
            <a:endPar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l"/>
            <a:r>
              <a:rPr lang="en-GB" sz="2400" dirty="0">
                <a:solidFill>
                  <a:schemeClr val="accent3">
                    <a:lumMod val="75000"/>
                  </a:schemeClr>
                </a:solidFill>
                <a:latin typeface="Calibri" panose="020F0502020204030204" pitchFamily="34" charset="0"/>
                <a:ea typeface="Calibri" panose="020F0502020204030204" pitchFamily="34" charset="0"/>
                <a:cs typeface="Calibri" panose="020F0502020204030204" pitchFamily="34" charset="0"/>
              </a:rPr>
              <a:t>There are tandems and tag along bikes for less able riders.</a:t>
            </a:r>
            <a:endParaRPr lang="en-GB" sz="2400" b="0" i="0" dirty="0">
              <a:solidFill>
                <a:schemeClr val="accent3">
                  <a:lumMod val="75000"/>
                </a:schemeClr>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F7D35F76-7339-9F9C-B451-E6915AFB04A9}"/>
              </a:ext>
            </a:extLst>
          </p:cNvPr>
          <p:cNvPicPr>
            <a:picLocks noChangeAspect="1"/>
          </p:cNvPicPr>
          <p:nvPr/>
        </p:nvPicPr>
        <p:blipFill>
          <a:blip r:embed="rId2"/>
          <a:stretch>
            <a:fillRect/>
          </a:stretch>
        </p:blipFill>
        <p:spPr>
          <a:xfrm>
            <a:off x="5842261" y="403331"/>
            <a:ext cx="5966977" cy="3711262"/>
          </a:xfrm>
          <a:prstGeom prst="rect">
            <a:avLst/>
          </a:prstGeom>
        </p:spPr>
      </p:pic>
      <p:sp>
        <p:nvSpPr>
          <p:cNvPr id="6" name="TextBox 5">
            <a:extLst>
              <a:ext uri="{FF2B5EF4-FFF2-40B4-BE49-F238E27FC236}">
                <a16:creationId xmlns:a16="http://schemas.microsoft.com/office/drawing/2014/main" id="{25438C51-350C-D4CE-44CF-3C313A255FE9}"/>
              </a:ext>
            </a:extLst>
          </p:cNvPr>
          <p:cNvSpPr txBox="1"/>
          <p:nvPr/>
        </p:nvSpPr>
        <p:spPr>
          <a:xfrm>
            <a:off x="5842261" y="4468167"/>
            <a:ext cx="5693247" cy="1200329"/>
          </a:xfrm>
          <a:prstGeom prst="rect">
            <a:avLst/>
          </a:prstGeom>
          <a:solidFill>
            <a:schemeClr val="tx2">
              <a:lumMod val="10000"/>
              <a:lumOff val="90000"/>
            </a:schemeClr>
          </a:solidFill>
        </p:spPr>
        <p:txBody>
          <a:bodyPr wrap="square" rtlCol="0">
            <a:spAutoFit/>
          </a:bodyPr>
          <a:lstStyle/>
          <a:p>
            <a:r>
              <a:rPr lang="en-GB" sz="2400" dirty="0"/>
              <a:t>If you child cannot ride a bike, please tell me. We can phone ahead to secure the tandems, tricycles or tag along bikes.</a:t>
            </a:r>
          </a:p>
        </p:txBody>
      </p:sp>
    </p:spTree>
    <p:extLst>
      <p:ext uri="{BB962C8B-B14F-4D97-AF65-F5344CB8AC3E}">
        <p14:creationId xmlns:p14="http://schemas.microsoft.com/office/powerpoint/2010/main" val="3181778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DFE8-166D-0A9A-2270-19980DC480CC}"/>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231F7DA-20B7-E981-7C51-A389B4CAE254}"/>
              </a:ext>
            </a:extLst>
          </p:cNvPr>
          <p:cNvSpPr txBox="1"/>
          <p:nvPr/>
        </p:nvSpPr>
        <p:spPr>
          <a:xfrm>
            <a:off x="1537398" y="3526895"/>
            <a:ext cx="9563221" cy="2062103"/>
          </a:xfrm>
          <a:prstGeom prst="rect">
            <a:avLst/>
          </a:prstGeom>
          <a:solidFill>
            <a:schemeClr val="tx2">
              <a:lumMod val="10000"/>
              <a:lumOff val="90000"/>
            </a:schemeClr>
          </a:solidFill>
        </p:spPr>
        <p:txBody>
          <a:bodyPr wrap="square">
            <a:spAutoFit/>
          </a:bodyPr>
          <a:lstStyle/>
          <a:p>
            <a:pPr algn="l"/>
            <a:r>
              <a:rPr lang="en-GB" sz="3200" b="0" i="0" u="none" strike="noStrike" baseline="0" dirty="0">
                <a:latin typeface="Montserrat-Regular"/>
              </a:rPr>
              <a:t>We are planning to spend the second evening enjoying a film night. We will choose an age-appropriate film and provide snacks and drinks. </a:t>
            </a:r>
            <a:endParaRPr lang="en-GB" sz="3200" dirty="0"/>
          </a:p>
        </p:txBody>
      </p:sp>
      <p:pic>
        <p:nvPicPr>
          <p:cNvPr id="4" name="Picture 3">
            <a:extLst>
              <a:ext uri="{FF2B5EF4-FFF2-40B4-BE49-F238E27FC236}">
                <a16:creationId xmlns:a16="http://schemas.microsoft.com/office/drawing/2014/main" id="{3A1B5EC9-3848-D17B-AE9E-FBE948FD72A9}"/>
              </a:ext>
            </a:extLst>
          </p:cNvPr>
          <p:cNvPicPr>
            <a:picLocks noChangeAspect="1"/>
          </p:cNvPicPr>
          <p:nvPr/>
        </p:nvPicPr>
        <p:blipFill>
          <a:blip r:embed="rId2"/>
          <a:stretch>
            <a:fillRect/>
          </a:stretch>
        </p:blipFill>
        <p:spPr>
          <a:xfrm>
            <a:off x="539255" y="436679"/>
            <a:ext cx="5047515" cy="2165843"/>
          </a:xfrm>
          <a:prstGeom prst="rect">
            <a:avLst/>
          </a:prstGeom>
        </p:spPr>
      </p:pic>
    </p:spTree>
    <p:extLst>
      <p:ext uri="{BB962C8B-B14F-4D97-AF65-F5344CB8AC3E}">
        <p14:creationId xmlns:p14="http://schemas.microsoft.com/office/powerpoint/2010/main" val="4010405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B81A9-795A-B38A-5720-6D0A981C25EA}"/>
              </a:ext>
            </a:extLst>
          </p:cNvPr>
          <p:cNvSpPr>
            <a:spLocks noGrp="1"/>
          </p:cNvSpPr>
          <p:nvPr>
            <p:ph type="title"/>
          </p:nvPr>
        </p:nvSpPr>
        <p:spPr/>
        <p:txBody>
          <a:bodyPr/>
          <a:lstStyle/>
          <a:p>
            <a:r>
              <a:rPr lang="en-GB" dirty="0"/>
              <a:t>Medication</a:t>
            </a:r>
          </a:p>
        </p:txBody>
      </p:sp>
      <p:sp>
        <p:nvSpPr>
          <p:cNvPr id="3" name="Content Placeholder 2">
            <a:extLst>
              <a:ext uri="{FF2B5EF4-FFF2-40B4-BE49-F238E27FC236}">
                <a16:creationId xmlns:a16="http://schemas.microsoft.com/office/drawing/2014/main" id="{DAF7ABA9-5B38-A608-5C36-161E0AF47A1D}"/>
              </a:ext>
            </a:extLst>
          </p:cNvPr>
          <p:cNvSpPr>
            <a:spLocks noGrp="1"/>
          </p:cNvSpPr>
          <p:nvPr>
            <p:ph idx="1"/>
          </p:nvPr>
        </p:nvSpPr>
        <p:spPr/>
        <p:txBody>
          <a:bodyPr>
            <a:normAutofit fontScale="92500" lnSpcReduction="10000"/>
          </a:bodyPr>
          <a:lstStyle/>
          <a:p>
            <a:pPr marL="0" indent="0">
              <a:buNone/>
            </a:pPr>
            <a:r>
              <a:rPr lang="en-GB" dirty="0"/>
              <a:t>All medication must be handed in on the morning of departure to the adults. The medication must be in a labelled container or bag, with the child’s name and their dosage instructions clearly shown.</a:t>
            </a:r>
          </a:p>
          <a:p>
            <a:pPr marL="0" indent="0">
              <a:buNone/>
            </a:pPr>
            <a:endParaRPr lang="en-GB" dirty="0"/>
          </a:p>
          <a:p>
            <a:pPr marL="0" indent="0">
              <a:buNone/>
            </a:pPr>
            <a:r>
              <a:rPr lang="en-GB" dirty="0"/>
              <a:t>Care plans for allergies and asthma will be taken, so please update them if necessary. </a:t>
            </a:r>
          </a:p>
          <a:p>
            <a:pPr marL="0" indent="0">
              <a:buNone/>
            </a:pPr>
            <a:endParaRPr lang="en-GB" dirty="0"/>
          </a:p>
          <a:p>
            <a:pPr marL="0" indent="0">
              <a:buNone/>
            </a:pPr>
            <a:r>
              <a:rPr lang="en-GB" dirty="0"/>
              <a:t>The adult supervising your child’s day group will administer any medications and will always carry all necessary medications with them. Adults will have mobile phones to enable them to contact other leaders, school or emergency services.</a:t>
            </a:r>
          </a:p>
        </p:txBody>
      </p:sp>
    </p:spTree>
    <p:extLst>
      <p:ext uri="{BB962C8B-B14F-4D97-AF65-F5344CB8AC3E}">
        <p14:creationId xmlns:p14="http://schemas.microsoft.com/office/powerpoint/2010/main" val="3933876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86C9218-4E90-F499-D5DB-52AA86D98FA4}"/>
              </a:ext>
            </a:extLst>
          </p:cNvPr>
          <p:cNvPicPr>
            <a:picLocks noChangeAspect="1"/>
          </p:cNvPicPr>
          <p:nvPr/>
        </p:nvPicPr>
        <p:blipFill>
          <a:blip r:embed="rId2"/>
          <a:stretch>
            <a:fillRect/>
          </a:stretch>
        </p:blipFill>
        <p:spPr>
          <a:xfrm>
            <a:off x="1618862" y="296908"/>
            <a:ext cx="8954276" cy="6264183"/>
          </a:xfrm>
          <a:prstGeom prst="rect">
            <a:avLst/>
          </a:prstGeom>
        </p:spPr>
      </p:pic>
    </p:spTree>
    <p:extLst>
      <p:ext uri="{BB962C8B-B14F-4D97-AF65-F5344CB8AC3E}">
        <p14:creationId xmlns:p14="http://schemas.microsoft.com/office/powerpoint/2010/main" val="2182323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5F3D5-7DD1-D777-4302-B08E3E4547D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08092D1-B500-B288-B088-641B8ABFB754}"/>
              </a:ext>
            </a:extLst>
          </p:cNvPr>
          <p:cNvPicPr>
            <a:picLocks noChangeAspect="1"/>
          </p:cNvPicPr>
          <p:nvPr/>
        </p:nvPicPr>
        <p:blipFill>
          <a:blip r:embed="rId2"/>
          <a:stretch>
            <a:fillRect/>
          </a:stretch>
        </p:blipFill>
        <p:spPr>
          <a:xfrm>
            <a:off x="1664586" y="318208"/>
            <a:ext cx="8862828" cy="2644369"/>
          </a:xfrm>
          <a:prstGeom prst="rect">
            <a:avLst/>
          </a:prstGeom>
        </p:spPr>
      </p:pic>
      <p:pic>
        <p:nvPicPr>
          <p:cNvPr id="6" name="Picture 5">
            <a:extLst>
              <a:ext uri="{FF2B5EF4-FFF2-40B4-BE49-F238E27FC236}">
                <a16:creationId xmlns:a16="http://schemas.microsoft.com/office/drawing/2014/main" id="{965791C6-EB61-9EE0-4976-B4546B57FF9D}"/>
              </a:ext>
            </a:extLst>
          </p:cNvPr>
          <p:cNvPicPr>
            <a:picLocks noChangeAspect="1"/>
          </p:cNvPicPr>
          <p:nvPr/>
        </p:nvPicPr>
        <p:blipFill>
          <a:blip r:embed="rId3"/>
          <a:stretch>
            <a:fillRect/>
          </a:stretch>
        </p:blipFill>
        <p:spPr>
          <a:xfrm>
            <a:off x="1664586" y="3064771"/>
            <a:ext cx="4861981" cy="3475021"/>
          </a:xfrm>
          <a:prstGeom prst="rect">
            <a:avLst/>
          </a:prstGeom>
        </p:spPr>
      </p:pic>
      <p:sp>
        <p:nvSpPr>
          <p:cNvPr id="8" name="TextBox 7">
            <a:extLst>
              <a:ext uri="{FF2B5EF4-FFF2-40B4-BE49-F238E27FC236}">
                <a16:creationId xmlns:a16="http://schemas.microsoft.com/office/drawing/2014/main" id="{87159E64-29C3-3955-F2A9-6F9CBCF264A6}"/>
              </a:ext>
            </a:extLst>
          </p:cNvPr>
          <p:cNvSpPr txBox="1"/>
          <p:nvPr/>
        </p:nvSpPr>
        <p:spPr>
          <a:xfrm>
            <a:off x="7058724" y="3526895"/>
            <a:ext cx="4041895" cy="2031325"/>
          </a:xfrm>
          <a:prstGeom prst="rect">
            <a:avLst/>
          </a:prstGeom>
          <a:solidFill>
            <a:schemeClr val="tx2">
              <a:lumMod val="10000"/>
              <a:lumOff val="90000"/>
            </a:schemeClr>
          </a:solidFill>
        </p:spPr>
        <p:txBody>
          <a:bodyPr wrap="square">
            <a:spAutoFit/>
          </a:bodyPr>
          <a:lstStyle/>
          <a:p>
            <a:pPr algn="l"/>
            <a:r>
              <a:rPr lang="en-GB" sz="1800" b="0" i="0" u="none" strike="noStrike" baseline="0" dirty="0">
                <a:latin typeface="Montserrat-Regular"/>
              </a:rPr>
              <a:t>It is the teacher responsibility to</a:t>
            </a:r>
          </a:p>
          <a:p>
            <a:pPr algn="l"/>
            <a:r>
              <a:rPr lang="en-GB" sz="1800" b="0" i="0" u="none" strike="noStrike" baseline="0" dirty="0">
                <a:latin typeface="Montserrat-Regular"/>
              </a:rPr>
              <a:t>ensure the young people with</a:t>
            </a:r>
          </a:p>
          <a:p>
            <a:pPr algn="l"/>
            <a:r>
              <a:rPr lang="en-GB" sz="1800" b="0" i="0" u="none" strike="noStrike" baseline="0" dirty="0">
                <a:latin typeface="Montserrat-Regular"/>
              </a:rPr>
              <a:t>dietary and medical needs</a:t>
            </a:r>
          </a:p>
          <a:p>
            <a:pPr algn="l"/>
            <a:r>
              <a:rPr lang="en-GB" sz="1800" b="0" i="0" u="none" strike="noStrike" baseline="0" dirty="0">
                <a:latin typeface="Montserrat-Regular"/>
              </a:rPr>
              <a:t>collect the correct food from the</a:t>
            </a:r>
          </a:p>
          <a:p>
            <a:pPr algn="l"/>
            <a:r>
              <a:rPr lang="en-GB" sz="1800" b="0" i="0" u="none" strike="noStrike" baseline="0" dirty="0">
                <a:latin typeface="Montserrat-Regular"/>
              </a:rPr>
              <a:t>servery. These young people will</a:t>
            </a:r>
          </a:p>
          <a:p>
            <a:pPr algn="l"/>
            <a:r>
              <a:rPr lang="en-GB" sz="1800" b="0" i="0" u="none" strike="noStrike" baseline="0" dirty="0">
                <a:latin typeface="Montserrat-Regular"/>
              </a:rPr>
              <a:t>always be at the front of the</a:t>
            </a:r>
          </a:p>
          <a:p>
            <a:pPr algn="l"/>
            <a:r>
              <a:rPr lang="en-GB" sz="1800" b="0" i="0" u="none" strike="noStrike" baseline="0" dirty="0">
                <a:latin typeface="Montserrat-Regular"/>
              </a:rPr>
              <a:t>queue and will wear wristbands</a:t>
            </a:r>
            <a:endParaRPr lang="en-GB" dirty="0"/>
          </a:p>
        </p:txBody>
      </p:sp>
    </p:spTree>
    <p:extLst>
      <p:ext uri="{BB962C8B-B14F-4D97-AF65-F5344CB8AC3E}">
        <p14:creationId xmlns:p14="http://schemas.microsoft.com/office/powerpoint/2010/main" val="3666614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1A144-992D-5A9C-695C-C6FD044C789A}"/>
              </a:ext>
            </a:extLst>
          </p:cNvPr>
          <p:cNvSpPr>
            <a:spLocks noGrp="1"/>
          </p:cNvSpPr>
          <p:nvPr>
            <p:ph type="title"/>
          </p:nvPr>
        </p:nvSpPr>
        <p:spPr>
          <a:xfrm>
            <a:off x="838200" y="365124"/>
            <a:ext cx="10515600" cy="5060986"/>
          </a:xfrm>
        </p:spPr>
        <p:txBody>
          <a:bodyPr>
            <a:normAutofit/>
          </a:bodyPr>
          <a:lstStyle/>
          <a:p>
            <a:r>
              <a:rPr lang="en-GB" dirty="0">
                <a:solidFill>
                  <a:schemeClr val="accent3">
                    <a:lumMod val="75000"/>
                  </a:schemeClr>
                </a:solidFill>
              </a:rPr>
              <a:t>What NOT to bring:</a:t>
            </a:r>
            <a:br>
              <a:rPr lang="en-GB" dirty="0">
                <a:solidFill>
                  <a:schemeClr val="accent3">
                    <a:lumMod val="75000"/>
                  </a:schemeClr>
                </a:solidFill>
              </a:rPr>
            </a:br>
            <a:br>
              <a:rPr lang="en-GB" dirty="0">
                <a:solidFill>
                  <a:schemeClr val="accent3">
                    <a:lumMod val="75000"/>
                  </a:schemeClr>
                </a:solidFill>
              </a:rPr>
            </a:br>
            <a:r>
              <a:rPr lang="en-GB" dirty="0">
                <a:solidFill>
                  <a:schemeClr val="accent3">
                    <a:lumMod val="75000"/>
                  </a:schemeClr>
                </a:solidFill>
              </a:rPr>
              <a:t>No snacks – there will be plenty of food provided</a:t>
            </a:r>
            <a:br>
              <a:rPr lang="en-GB" dirty="0">
                <a:solidFill>
                  <a:schemeClr val="accent3">
                    <a:lumMod val="75000"/>
                  </a:schemeClr>
                </a:solidFill>
              </a:rPr>
            </a:br>
            <a:r>
              <a:rPr lang="en-GB" dirty="0">
                <a:solidFill>
                  <a:schemeClr val="accent3">
                    <a:lumMod val="75000"/>
                  </a:schemeClr>
                </a:solidFill>
              </a:rPr>
              <a:t>No phones or smart watches – this is a policy for us and the site and is a safeguarding issue.</a:t>
            </a:r>
            <a:br>
              <a:rPr lang="en-GB" dirty="0">
                <a:solidFill>
                  <a:schemeClr val="accent3">
                    <a:lumMod val="75000"/>
                  </a:schemeClr>
                </a:solidFill>
              </a:rPr>
            </a:br>
            <a:endParaRPr lang="en-GB" dirty="0">
              <a:solidFill>
                <a:schemeClr val="accent3">
                  <a:lumMod val="75000"/>
                </a:schemeClr>
              </a:solidFill>
            </a:endParaRPr>
          </a:p>
        </p:txBody>
      </p:sp>
    </p:spTree>
    <p:extLst>
      <p:ext uri="{BB962C8B-B14F-4D97-AF65-F5344CB8AC3E}">
        <p14:creationId xmlns:p14="http://schemas.microsoft.com/office/powerpoint/2010/main" val="3862460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FBBD9-6143-FE71-D9E1-6C6CA3E93E23}"/>
              </a:ext>
            </a:extLst>
          </p:cNvPr>
          <p:cNvSpPr>
            <a:spLocks noGrp="1"/>
          </p:cNvSpPr>
          <p:nvPr>
            <p:ph type="title"/>
          </p:nvPr>
        </p:nvSpPr>
        <p:spPr/>
        <p:txBody>
          <a:bodyPr/>
          <a:lstStyle/>
          <a:p>
            <a:r>
              <a:rPr lang="en-GB" dirty="0">
                <a:solidFill>
                  <a:schemeClr val="accent3">
                    <a:lumMod val="75000"/>
                  </a:schemeClr>
                </a:solidFill>
              </a:rPr>
              <a:t>And finally…</a:t>
            </a:r>
          </a:p>
        </p:txBody>
      </p:sp>
      <p:sp>
        <p:nvSpPr>
          <p:cNvPr id="3" name="Content Placeholder 2">
            <a:extLst>
              <a:ext uri="{FF2B5EF4-FFF2-40B4-BE49-F238E27FC236}">
                <a16:creationId xmlns:a16="http://schemas.microsoft.com/office/drawing/2014/main" id="{70A3EE3A-0F7A-B65E-8589-9F2605C8D292}"/>
              </a:ext>
            </a:extLst>
          </p:cNvPr>
          <p:cNvSpPr>
            <a:spLocks noGrp="1"/>
          </p:cNvSpPr>
          <p:nvPr>
            <p:ph idx="1"/>
          </p:nvPr>
        </p:nvSpPr>
        <p:spPr/>
        <p:txBody>
          <a:bodyPr/>
          <a:lstStyle/>
          <a:p>
            <a:pPr marL="0" indent="0">
              <a:buNone/>
            </a:pPr>
            <a:r>
              <a:rPr lang="en-GB" dirty="0">
                <a:solidFill>
                  <a:schemeClr val="accent3">
                    <a:lumMod val="75000"/>
                  </a:schemeClr>
                </a:solidFill>
              </a:rPr>
              <a:t>We are planning to have a wonderful time at Grafham Water. Please remind your child that good listening and good behaviour will help us in this. </a:t>
            </a:r>
          </a:p>
          <a:p>
            <a:pPr marL="0" indent="0">
              <a:buNone/>
            </a:pPr>
            <a:endParaRPr lang="en-GB" dirty="0">
              <a:solidFill>
                <a:schemeClr val="accent3">
                  <a:lumMod val="75000"/>
                </a:schemeClr>
              </a:solidFill>
            </a:endParaRPr>
          </a:p>
          <a:p>
            <a:pPr marL="0" indent="0">
              <a:buNone/>
            </a:pPr>
            <a:endParaRPr lang="en-GB" dirty="0">
              <a:solidFill>
                <a:schemeClr val="accent3">
                  <a:lumMod val="75000"/>
                </a:schemeClr>
              </a:solidFill>
            </a:endParaRPr>
          </a:p>
          <a:p>
            <a:pPr marL="0" indent="0">
              <a:buNone/>
            </a:pPr>
            <a:endParaRPr lang="en-GB" dirty="0">
              <a:solidFill>
                <a:schemeClr val="accent3">
                  <a:lumMod val="75000"/>
                </a:schemeClr>
              </a:solidFill>
            </a:endParaRPr>
          </a:p>
          <a:p>
            <a:pPr marL="0" indent="0">
              <a:buNone/>
            </a:pPr>
            <a:r>
              <a:rPr lang="en-GB" dirty="0">
                <a:solidFill>
                  <a:schemeClr val="accent3">
                    <a:lumMod val="75000"/>
                  </a:schemeClr>
                </a:solidFill>
              </a:rPr>
              <a:t>Thank you.</a:t>
            </a:r>
          </a:p>
        </p:txBody>
      </p:sp>
      <p:pic>
        <p:nvPicPr>
          <p:cNvPr id="5" name="Picture 4" descr="A yellow smiley face with a thumbs up&#10;&#10;Description automatically generated">
            <a:extLst>
              <a:ext uri="{FF2B5EF4-FFF2-40B4-BE49-F238E27FC236}">
                <a16:creationId xmlns:a16="http://schemas.microsoft.com/office/drawing/2014/main" id="{6E54D211-6529-2792-4B55-7BD4E16AE7B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83539" y="2506662"/>
            <a:ext cx="4066158" cy="4101302"/>
          </a:xfrm>
          <a:prstGeom prst="rect">
            <a:avLst/>
          </a:prstGeom>
        </p:spPr>
      </p:pic>
    </p:spTree>
    <p:extLst>
      <p:ext uri="{BB962C8B-B14F-4D97-AF65-F5344CB8AC3E}">
        <p14:creationId xmlns:p14="http://schemas.microsoft.com/office/powerpoint/2010/main" val="15954027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66E0C-E6FC-9107-EC83-3A0C1E88DE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3A4AF0-FC8E-CBEC-A99F-4745C1101F7D}"/>
              </a:ext>
            </a:extLst>
          </p:cNvPr>
          <p:cNvSpPr>
            <a:spLocks noGrp="1"/>
          </p:cNvSpPr>
          <p:nvPr>
            <p:ph type="title"/>
          </p:nvPr>
        </p:nvSpPr>
        <p:spPr/>
        <p:txBody>
          <a:bodyPr>
            <a:normAutofit/>
          </a:bodyPr>
          <a:lstStyle/>
          <a:p>
            <a:r>
              <a:rPr lang="en-GB" sz="7200" dirty="0">
                <a:solidFill>
                  <a:schemeClr val="accent3">
                    <a:lumMod val="75000"/>
                  </a:schemeClr>
                </a:solidFill>
              </a:rPr>
              <a:t>Any questions?</a:t>
            </a:r>
          </a:p>
        </p:txBody>
      </p:sp>
    </p:spTree>
    <p:extLst>
      <p:ext uri="{BB962C8B-B14F-4D97-AF65-F5344CB8AC3E}">
        <p14:creationId xmlns:p14="http://schemas.microsoft.com/office/powerpoint/2010/main" val="13907533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199a646093e640be66c7526615b25e85">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fb96e59c803015c64e7bdea9c368f27b"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8DD95EC-92A6-4BE9-9854-169E8014E737}">
  <ds:schemaRefs>
    <ds:schemaRef ds:uri="http://purl.org/dc/dcmitype/"/>
    <ds:schemaRef ds:uri="9acecf4c-16a4-4761-890c-507f4a1997e1"/>
    <ds:schemaRef ds:uri="http://schemas.microsoft.com/office/2006/documentManagement/types"/>
    <ds:schemaRef ds:uri="http://schemas.openxmlformats.org/package/2006/metadata/core-properties"/>
    <ds:schemaRef ds:uri="http://www.w3.org/XML/1998/namespace"/>
    <ds:schemaRef ds:uri="http://purl.org/dc/terms/"/>
    <ds:schemaRef ds:uri="http://purl.org/dc/elements/1.1/"/>
    <ds:schemaRef ds:uri="http://schemas.microsoft.com/office/infopath/2007/PartnerControls"/>
    <ds:schemaRef ds:uri="a15d728d-e3a8-4f9d-94e7-da02506df338"/>
    <ds:schemaRef ds:uri="http://schemas.microsoft.com/office/2006/metadata/properties"/>
  </ds:schemaRefs>
</ds:datastoreItem>
</file>

<file path=customXml/itemProps2.xml><?xml version="1.0" encoding="utf-8"?>
<ds:datastoreItem xmlns:ds="http://schemas.openxmlformats.org/officeDocument/2006/customXml" ds:itemID="{4F1AA67A-54AF-4481-B9DE-2FEEBAB4AE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cecf4c-16a4-4761-890c-507f4a1997e1"/>
    <ds:schemaRef ds:uri="a15d728d-e3a8-4f9d-94e7-da02506df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DE27DFE-88E6-4ED3-A6D6-5F1DF3D1B86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200</TotalTime>
  <Words>960</Words>
  <Application>Microsoft Office PowerPoint</Application>
  <PresentationFormat>Widescreen</PresentationFormat>
  <Paragraphs>89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Aptos</vt:lpstr>
      <vt:lpstr>Aptos Display</vt:lpstr>
      <vt:lpstr>Arial</vt:lpstr>
      <vt:lpstr>Calibri</vt:lpstr>
      <vt:lpstr>Montserrat-Regular</vt:lpstr>
      <vt:lpstr>Office Theme</vt:lpstr>
      <vt:lpstr>Grafham  Water</vt:lpstr>
      <vt:lpstr>Where are  we going?</vt:lpstr>
      <vt:lpstr>Who are the adults coming?</vt:lpstr>
      <vt:lpstr>What  do I need to pack?</vt:lpstr>
      <vt:lpstr>Where will  I sleep?</vt:lpstr>
      <vt:lpstr>Itinerary  Children will be organised into 4 groups of 10.   Each group will contain boys and girls from Year 5 and Year 6</vt:lpstr>
      <vt:lpstr>Wing surfing</vt:lpstr>
      <vt:lpstr>Orienteering</vt:lpstr>
      <vt:lpstr>Archery</vt:lpstr>
      <vt:lpstr>High Ropes - Triangle</vt:lpstr>
      <vt:lpstr>Powerboating</vt:lpstr>
      <vt:lpstr>Raft building</vt:lpstr>
      <vt:lpstr>Mountain biking</vt:lpstr>
      <vt:lpstr>PowerPoint Presentation</vt:lpstr>
      <vt:lpstr>Medication</vt:lpstr>
      <vt:lpstr>PowerPoint Presentation</vt:lpstr>
      <vt:lpstr>PowerPoint Presentation</vt:lpstr>
      <vt:lpstr>What NOT to bring:  No snacks – there will be plenty of food provided No phones or smart watches – this is a policy for us and the site and is a safeguarding issue. </vt:lpstr>
      <vt:lpstr>And finally…</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Elizabeth.Gray</dc:creator>
  <cp:lastModifiedBy>Hayley.Remnant</cp:lastModifiedBy>
  <cp:revision>4</cp:revision>
  <dcterms:created xsi:type="dcterms:W3CDTF">2025-09-11T12:28:56Z</dcterms:created>
  <dcterms:modified xsi:type="dcterms:W3CDTF">2025-10-06T08:50:54Z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