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78" r:id="rId3"/>
    <p:sldId id="279" r:id="rId4"/>
    <p:sldId id="257" r:id="rId5"/>
    <p:sldId id="258" r:id="rId6"/>
    <p:sldId id="259" r:id="rId7"/>
    <p:sldId id="260" r:id="rId8"/>
    <p:sldId id="261" r:id="rId9"/>
    <p:sldId id="262" r:id="rId10"/>
    <p:sldId id="264" r:id="rId11"/>
    <p:sldId id="286" r:id="rId12"/>
    <p:sldId id="265" r:id="rId13"/>
    <p:sldId id="266" r:id="rId14"/>
    <p:sldId id="285" r:id="rId15"/>
    <p:sldId id="277"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31A5FA7-6039-4EF7-92D4-7EA1D2964F53}" type="datetimeFigureOut">
              <a:rPr lang="en-GB" smtClean="0"/>
              <a:t>31/03/2021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E3BA124-39F8-4193-AFCE-8DFFF47C57D1}" type="slidenum">
              <a:rPr lang="en-GB" smtClean="0"/>
              <a:t>‹#›</a:t>
            </a:fld>
            <a:endParaRPr lang="en-GB"/>
          </a:p>
        </p:txBody>
      </p:sp>
    </p:spTree>
    <p:extLst>
      <p:ext uri="{BB962C8B-B14F-4D97-AF65-F5344CB8AC3E}">
        <p14:creationId xmlns:p14="http://schemas.microsoft.com/office/powerpoint/2010/main" val="45920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049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66b0ba5fb_0_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66b0ba5fb_0_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g766b0ba5fb_0_2:notes"/>
          <p:cNvSpPr txBox="1">
            <a:spLocks noGrp="1"/>
          </p:cNvSpPr>
          <p:nvPr>
            <p:ph type="sldNum" idx="12"/>
          </p:nvPr>
        </p:nvSpPr>
        <p:spPr>
          <a:xfrm>
            <a:off x="3850442" y="9428582"/>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GB"/>
              <a:t>3</a:t>
            </a:fld>
            <a:endParaRPr sz="1400">
              <a:latin typeface="Arial"/>
              <a:ea typeface="Arial"/>
              <a:cs typeface="Arial"/>
              <a:sym typeface="Arial"/>
            </a:endParaRPr>
          </a:p>
        </p:txBody>
      </p:sp>
    </p:spTree>
    <p:extLst>
      <p:ext uri="{BB962C8B-B14F-4D97-AF65-F5344CB8AC3E}">
        <p14:creationId xmlns:p14="http://schemas.microsoft.com/office/powerpoint/2010/main" val="2737978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3/31/2021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685799"/>
            <a:ext cx="10393091" cy="2971801"/>
          </a:xfrm>
        </p:spPr>
        <p:txBody>
          <a:bodyPr>
            <a:normAutofit fontScale="90000"/>
          </a:bodyPr>
          <a:lstStyle/>
          <a:p>
            <a:r>
              <a:rPr lang="en-GB" b="1" dirty="0" smtClean="0"/>
              <a:t>St. GEORGE’S CHURCH OF ENGLAND </a:t>
            </a:r>
            <a:r>
              <a:rPr lang="en-GB" b="1" dirty="0"/>
              <a:t>Primary AND NURSERY School</a:t>
            </a:r>
            <a:r>
              <a:rPr lang="en-GB" dirty="0"/>
              <a:t/>
            </a:r>
            <a:br>
              <a:rPr lang="en-GB" dirty="0"/>
            </a:br>
            <a:r>
              <a:rPr lang="en-GB" dirty="0"/>
              <a:t>Relationships AND Sex Education</a:t>
            </a:r>
          </a:p>
        </p:txBody>
      </p:sp>
      <p:sp>
        <p:nvSpPr>
          <p:cNvPr id="3" name="Subtitle 2"/>
          <p:cNvSpPr>
            <a:spLocks noGrp="1"/>
          </p:cNvSpPr>
          <p:nvPr>
            <p:ph type="subTitle" idx="1"/>
          </p:nvPr>
        </p:nvSpPr>
        <p:spPr/>
        <p:txBody>
          <a:bodyPr/>
          <a:lstStyle/>
          <a:p>
            <a:r>
              <a:rPr lang="en-GB" dirty="0"/>
              <a:t>Consultation with our School Community</a:t>
            </a:r>
          </a:p>
        </p:txBody>
      </p:sp>
    </p:spTree>
    <p:extLst>
      <p:ext uri="{BB962C8B-B14F-4D97-AF65-F5344CB8AC3E}">
        <p14:creationId xmlns:p14="http://schemas.microsoft.com/office/powerpoint/2010/main" val="2379478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body" idx="4294967295"/>
          </p:nvPr>
        </p:nvSpPr>
        <p:spPr>
          <a:xfrm>
            <a:off x="507866" y="1298516"/>
            <a:ext cx="9996371" cy="653142"/>
          </a:xfrm>
          <a:prstGeom prst="rect">
            <a:avLst/>
          </a:prstGeom>
          <a:noFill/>
          <a:ln>
            <a:noFill/>
          </a:ln>
        </p:spPr>
        <p:txBody>
          <a:bodyPr spcFirstLastPara="1" wrap="square" lIns="91425" tIns="45700" rIns="91425" bIns="45700" anchor="t" anchorCtr="0">
            <a:noAutofit/>
          </a:bodyPr>
          <a:lstStyle/>
          <a:p>
            <a:pPr marL="495300" indent="-342900" algn="just">
              <a:spcBef>
                <a:spcPts val="0"/>
              </a:spcBef>
              <a:spcAft>
                <a:spcPts val="0"/>
              </a:spcAft>
              <a:buClr>
                <a:schemeClr val="dk1"/>
              </a:buClr>
              <a:buSzPts val="2400"/>
            </a:pPr>
            <a:r>
              <a:rPr lang="en-GB" sz="2400" b="0" i="0" u="none" dirty="0">
                <a:solidFill>
                  <a:schemeClr val="tx1"/>
                </a:solidFill>
                <a:ea typeface="Arial"/>
                <a:cs typeface="Arial"/>
                <a:sym typeface="Arial"/>
              </a:rPr>
              <a:t>It has been 20 years since the last review of the curriculum - the world (and how we interact with each other) has changed</a:t>
            </a:r>
          </a:p>
          <a:p>
            <a:pPr marL="152400" indent="0" algn="just">
              <a:spcBef>
                <a:spcPts val="0"/>
              </a:spcBef>
              <a:spcAft>
                <a:spcPts val="0"/>
              </a:spcAft>
              <a:buClr>
                <a:schemeClr val="dk1"/>
              </a:buClr>
              <a:buSzPts val="2400"/>
              <a:buNone/>
            </a:pPr>
            <a:endParaRPr lang="en-GB" sz="2400" b="0" i="0" u="none"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dirty="0">
                <a:solidFill>
                  <a:schemeClr val="tx1"/>
                </a:solidFill>
                <a:ea typeface="Arial"/>
                <a:cs typeface="Arial"/>
                <a:sym typeface="Arial"/>
              </a:rPr>
              <a:t>New - Relationships Education in Primary Schools</a:t>
            </a:r>
          </a:p>
          <a:p>
            <a:pPr marL="152400" indent="0" algn="just">
              <a:spcBef>
                <a:spcPts val="0"/>
              </a:spcBef>
              <a:spcAft>
                <a:spcPts val="0"/>
              </a:spcAft>
              <a:buClr>
                <a:schemeClr val="dk1"/>
              </a:buClr>
              <a:buSzPts val="2400"/>
              <a:buNone/>
            </a:pPr>
            <a:endParaRPr lang="en-GB" sz="2400"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b="0" i="0" u="none" dirty="0">
                <a:solidFill>
                  <a:schemeClr val="tx1"/>
                </a:solidFill>
                <a:ea typeface="Arial"/>
                <a:cs typeface="Arial"/>
                <a:sym typeface="Arial"/>
              </a:rPr>
              <a:t>Previous recommendations for teaching Personal, Social, Health Education (PSHE) are now part of the National Curriculum.</a:t>
            </a:r>
          </a:p>
          <a:p>
            <a:pPr marL="152400" indent="0" algn="just">
              <a:spcBef>
                <a:spcPts val="0"/>
              </a:spcBef>
              <a:spcAft>
                <a:spcPts val="0"/>
              </a:spcAft>
              <a:buClr>
                <a:schemeClr val="dk1"/>
              </a:buClr>
              <a:buSzPts val="2400"/>
              <a:buNone/>
            </a:pPr>
            <a:endParaRPr lang="en-GB" sz="2400" b="0" i="0" u="none" dirty="0">
              <a:solidFill>
                <a:schemeClr val="dk1"/>
              </a:solidFill>
              <a:ea typeface="Arial"/>
              <a:cs typeface="Arial"/>
              <a:sym typeface="Arial"/>
            </a:endParaRPr>
          </a:p>
          <a:p>
            <a:pPr marL="495300" indent="-342900" algn="just">
              <a:spcBef>
                <a:spcPts val="0"/>
              </a:spcBef>
              <a:spcAft>
                <a:spcPts val="0"/>
              </a:spcAft>
              <a:buClr>
                <a:schemeClr val="dk1"/>
              </a:buClr>
              <a:buSzPts val="2400"/>
            </a:pPr>
            <a:r>
              <a:rPr lang="en-GB" sz="2400" dirty="0">
                <a:solidFill>
                  <a:schemeClr val="tx1"/>
                </a:solidFill>
                <a:ea typeface="Arial"/>
                <a:cs typeface="Arial"/>
                <a:sym typeface="Arial"/>
              </a:rPr>
              <a:t>Sex Education in Primary Schools remains optional, though in Year 5 &amp; 6 the science curriculum </a:t>
            </a:r>
            <a:r>
              <a:rPr lang="en-GB" sz="2400" dirty="0" smtClean="0">
                <a:solidFill>
                  <a:schemeClr val="tx1"/>
                </a:solidFill>
                <a:ea typeface="Arial"/>
                <a:cs typeface="Arial"/>
                <a:sym typeface="Arial"/>
              </a:rPr>
              <a:t>forms </a:t>
            </a:r>
            <a:r>
              <a:rPr lang="en-GB" sz="2400" dirty="0">
                <a:solidFill>
                  <a:schemeClr val="tx1"/>
                </a:solidFill>
                <a:ea typeface="Arial"/>
                <a:cs typeface="Arial"/>
                <a:sym typeface="Arial"/>
              </a:rPr>
              <a:t>part of what might be considered as sex education - puberty and reproduction. This is statutory and children must be taught this content.</a:t>
            </a:r>
            <a:endParaRPr sz="2400" b="0" i="0" u="none" dirty="0">
              <a:solidFill>
                <a:schemeClr val="tx1"/>
              </a:solidFill>
              <a:ea typeface="Arial"/>
              <a:cs typeface="Arial"/>
              <a:sym typeface="Arial"/>
            </a:endParaRPr>
          </a:p>
          <a:p>
            <a:pPr marL="342900" lvl="0" indent="-190500" algn="just" rtl="0">
              <a:lnSpc>
                <a:spcPct val="100000"/>
              </a:lnSpc>
              <a:spcBef>
                <a:spcPts val="480"/>
              </a:spcBef>
              <a:spcAft>
                <a:spcPts val="0"/>
              </a:spcAft>
              <a:buClr>
                <a:schemeClr val="dk1"/>
              </a:buClr>
              <a:buSzPts val="2400"/>
              <a:buNone/>
            </a:pPr>
            <a:endParaRPr sz="2400" b="0" i="0" u="none" dirty="0">
              <a:solidFill>
                <a:schemeClr val="dk1"/>
              </a:solidFill>
              <a:latin typeface="Arial"/>
              <a:ea typeface="Arial"/>
              <a:cs typeface="Arial"/>
              <a:sym typeface="Arial"/>
            </a:endParaRPr>
          </a:p>
        </p:txBody>
      </p:sp>
      <p:sp>
        <p:nvSpPr>
          <p:cNvPr id="109" name="Google Shape;109;p19"/>
          <p:cNvSpPr txBox="1"/>
          <p:nvPr/>
        </p:nvSpPr>
        <p:spPr>
          <a:xfrm>
            <a:off x="507866" y="130629"/>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a:latin typeface="Century Gothic" panose="020B0502020202020204" pitchFamily="34" charset="0"/>
                <a:ea typeface="Comic Sans MS"/>
                <a:cs typeface="Comic Sans MS"/>
                <a:sym typeface="Comic Sans MS"/>
              </a:rPr>
              <a:t>New Guidance</a:t>
            </a:r>
            <a:endParaRPr sz="3600" dirty="0">
              <a:latin typeface="Century Gothic" panose="020B0502020202020204" pitchFamily="34" charset="0"/>
              <a:ea typeface="Comic Sans MS"/>
              <a:cs typeface="Comic Sans MS"/>
              <a:sym typeface="Comic Sans MS"/>
            </a:endParaRPr>
          </a:p>
        </p:txBody>
      </p:sp>
      <p:sp>
        <p:nvSpPr>
          <p:cNvPr id="110" name="Google Shape;110;p19"/>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3819054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131000" y="21800"/>
            <a:ext cx="11768700" cy="8037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dirty="0">
                <a:latin typeface="Century Gothic" panose="020B0502020202020204" pitchFamily="34" charset="0"/>
                <a:ea typeface="Comic Sans MS"/>
                <a:cs typeface="Comic Sans MS"/>
                <a:sym typeface="Comic Sans MS"/>
              </a:rPr>
              <a:t>Science Curriculum </a:t>
            </a:r>
            <a:endParaRPr b="1" dirty="0">
              <a:latin typeface="Century Gothic" panose="020B0502020202020204" pitchFamily="34" charset="0"/>
              <a:ea typeface="Comic Sans MS"/>
              <a:cs typeface="Comic Sans MS"/>
              <a:sym typeface="Comic Sans MS"/>
            </a:endParaRPr>
          </a:p>
        </p:txBody>
      </p:sp>
      <p:sp>
        <p:nvSpPr>
          <p:cNvPr id="117" name="Google Shape;117;p20"/>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8" name="Google Shape;118;p20"/>
          <p:cNvSpPr txBox="1"/>
          <p:nvPr/>
        </p:nvSpPr>
        <p:spPr>
          <a:xfrm>
            <a:off x="131000" y="1080700"/>
            <a:ext cx="11768700" cy="5180100"/>
          </a:xfrm>
          <a:prstGeom prst="rect">
            <a:avLst/>
          </a:prstGeom>
          <a:noFill/>
          <a:ln>
            <a:noFill/>
          </a:ln>
        </p:spPr>
        <p:txBody>
          <a:bodyPr spcFirstLastPara="1" wrap="square" lIns="91425" tIns="91425" rIns="91425" bIns="91425" anchor="t" anchorCtr="0">
            <a:noAutofit/>
          </a:bodyPr>
          <a:lstStyle/>
          <a:p>
            <a:pPr lvl="0" algn="l" rtl="0">
              <a:spcBef>
                <a:spcPts val="0"/>
              </a:spcBef>
              <a:spcAft>
                <a:spcPts val="0"/>
              </a:spcAft>
              <a:buSzPts val="2400"/>
            </a:pPr>
            <a:r>
              <a:rPr lang="en-GB" sz="2400" dirty="0">
                <a:ea typeface="Comic Sans MS"/>
                <a:cs typeface="Comic Sans MS"/>
                <a:sym typeface="Comic Sans MS"/>
              </a:rPr>
              <a:t>As part of the Science curriculum we teach the following statutory objectives that build understanding about growth and reproduction: </a:t>
            </a:r>
            <a:endParaRPr sz="2400" dirty="0">
              <a:ea typeface="Comic Sans MS"/>
              <a:cs typeface="Comic Sans MS"/>
              <a:sym typeface="Comic Sans MS"/>
            </a:endParaRPr>
          </a:p>
          <a:p>
            <a:pPr marL="0" lvl="0" indent="0" algn="l" rtl="0">
              <a:spcBef>
                <a:spcPts val="0"/>
              </a:spcBef>
              <a:spcAft>
                <a:spcPts val="0"/>
              </a:spcAft>
              <a:buNone/>
            </a:pPr>
            <a:endParaRPr sz="2400" dirty="0">
              <a:solidFill>
                <a:schemeClr val="bg1"/>
              </a:solidFill>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One</a:t>
            </a:r>
            <a:r>
              <a:rPr lang="en-GB" sz="2400" dirty="0">
                <a:ea typeface="Comic Sans MS"/>
                <a:cs typeface="Comic Sans MS"/>
                <a:sym typeface="Comic Sans MS"/>
              </a:rPr>
              <a:t> </a:t>
            </a:r>
            <a:endParaRPr sz="2400"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Identify, name, draw and label the basic parts of the human body and say which part of the body is associated with each sense. </a:t>
            </a:r>
            <a:endParaRPr sz="1800" dirty="0">
              <a:ea typeface="Comic Sans MS"/>
              <a:cs typeface="Comic Sans MS"/>
              <a:sym typeface="Comic Sans MS"/>
            </a:endParaRPr>
          </a:p>
          <a:p>
            <a:pPr marL="0" lvl="0" indent="0" algn="l" rtl="0">
              <a:spcBef>
                <a:spcPts val="0"/>
              </a:spcBef>
              <a:spcAft>
                <a:spcPts val="0"/>
              </a:spcAft>
              <a:buNone/>
            </a:pPr>
            <a:endParaRPr sz="1800" dirty="0">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Two</a:t>
            </a:r>
            <a:r>
              <a:rPr lang="en-GB" sz="1800" dirty="0">
                <a:ea typeface="Comic Sans MS"/>
                <a:cs typeface="Comic Sans MS"/>
                <a:sym typeface="Comic Sans MS"/>
              </a:rPr>
              <a:t> </a:t>
            </a:r>
            <a:endParaRPr sz="1800"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Notice that animals, including humans, have offspring which grow into adults they should not be expected to understand how reproduction occurs.</a:t>
            </a:r>
            <a:endParaRPr sz="1800" dirty="0">
              <a:ea typeface="Comic Sans MS"/>
              <a:cs typeface="Comic Sans MS"/>
              <a:sym typeface="Comic Sans MS"/>
            </a:endParaRPr>
          </a:p>
          <a:p>
            <a:pPr marL="0" lvl="0" indent="0" algn="l" rtl="0">
              <a:spcBef>
                <a:spcPts val="0"/>
              </a:spcBef>
              <a:spcAft>
                <a:spcPts val="0"/>
              </a:spcAft>
              <a:buNone/>
            </a:pPr>
            <a:endParaRPr sz="1800" dirty="0">
              <a:ea typeface="Comic Sans MS"/>
              <a:cs typeface="Comic Sans MS"/>
              <a:sym typeface="Comic Sans MS"/>
            </a:endParaRPr>
          </a:p>
          <a:p>
            <a:pPr marL="0" lvl="0" indent="0" algn="l" rtl="0">
              <a:spcBef>
                <a:spcPts val="0"/>
              </a:spcBef>
              <a:spcAft>
                <a:spcPts val="0"/>
              </a:spcAft>
              <a:buNone/>
            </a:pPr>
            <a:r>
              <a:rPr lang="en-GB" sz="1800" b="1" dirty="0">
                <a:ea typeface="Comic Sans MS"/>
                <a:cs typeface="Comic Sans MS"/>
                <a:sym typeface="Comic Sans MS"/>
              </a:rPr>
              <a:t>Year Five and Year Six</a:t>
            </a:r>
            <a:endParaRPr sz="1800" b="1"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Describe the life process of reproduction in some plants and animals. They should learn about the changes experienced in puberty. </a:t>
            </a:r>
            <a:endParaRPr sz="1800" dirty="0">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p:txBody>
      </p:sp>
    </p:spTree>
    <p:extLst>
      <p:ext uri="{BB962C8B-B14F-4D97-AF65-F5344CB8AC3E}">
        <p14:creationId xmlns:p14="http://schemas.microsoft.com/office/powerpoint/2010/main" val="88705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6478" y="1748700"/>
            <a:ext cx="1376520" cy="830997"/>
          </a:xfrm>
          <a:prstGeom prst="rect">
            <a:avLst/>
          </a:prstGeom>
          <a:solidFill>
            <a:schemeClr val="accent1"/>
          </a:solidFill>
        </p:spPr>
        <p:txBody>
          <a:bodyPr wrap="square" rtlCol="0">
            <a:spAutoFit/>
          </a:bodyPr>
          <a:lstStyle/>
          <a:p>
            <a:r>
              <a:rPr lang="en-GB" sz="2400" dirty="0"/>
              <a:t>Mobile</a:t>
            </a:r>
            <a:r>
              <a:rPr lang="en-GB" dirty="0"/>
              <a:t> </a:t>
            </a:r>
            <a:r>
              <a:rPr lang="en-GB" sz="2400" dirty="0"/>
              <a:t>phones</a:t>
            </a:r>
          </a:p>
        </p:txBody>
      </p:sp>
      <p:sp>
        <p:nvSpPr>
          <p:cNvPr id="5" name="TextBox 4"/>
          <p:cNvSpPr txBox="1"/>
          <p:nvPr/>
        </p:nvSpPr>
        <p:spPr>
          <a:xfrm>
            <a:off x="6563222" y="1517867"/>
            <a:ext cx="1039091" cy="461665"/>
          </a:xfrm>
          <a:prstGeom prst="rect">
            <a:avLst/>
          </a:prstGeom>
          <a:solidFill>
            <a:schemeClr val="accent1"/>
          </a:solidFill>
        </p:spPr>
        <p:txBody>
          <a:bodyPr wrap="square" rtlCol="0">
            <a:spAutoFit/>
          </a:bodyPr>
          <a:lstStyle/>
          <a:p>
            <a:pPr algn="ctr"/>
            <a:r>
              <a:rPr lang="en-GB" sz="2400" dirty="0"/>
              <a:t>TV</a:t>
            </a:r>
          </a:p>
        </p:txBody>
      </p:sp>
      <p:sp>
        <p:nvSpPr>
          <p:cNvPr id="6" name="TextBox 5"/>
          <p:cNvSpPr txBox="1"/>
          <p:nvPr/>
        </p:nvSpPr>
        <p:spPr>
          <a:xfrm>
            <a:off x="10014066" y="1517867"/>
            <a:ext cx="1319094" cy="461665"/>
          </a:xfrm>
          <a:prstGeom prst="rect">
            <a:avLst/>
          </a:prstGeom>
          <a:solidFill>
            <a:schemeClr val="accent1"/>
          </a:solidFill>
        </p:spPr>
        <p:txBody>
          <a:bodyPr wrap="square" rtlCol="0">
            <a:spAutoFit/>
          </a:bodyPr>
          <a:lstStyle/>
          <a:p>
            <a:r>
              <a:rPr lang="en-GB" sz="2400" dirty="0"/>
              <a:t>Internet</a:t>
            </a:r>
          </a:p>
        </p:txBody>
      </p:sp>
      <p:sp>
        <p:nvSpPr>
          <p:cNvPr id="7" name="TextBox 6"/>
          <p:cNvSpPr txBox="1"/>
          <p:nvPr/>
        </p:nvSpPr>
        <p:spPr>
          <a:xfrm>
            <a:off x="1021065" y="3835770"/>
            <a:ext cx="1271933" cy="461665"/>
          </a:xfrm>
          <a:prstGeom prst="rect">
            <a:avLst/>
          </a:prstGeom>
          <a:solidFill>
            <a:schemeClr val="accent1"/>
          </a:solidFill>
        </p:spPr>
        <p:txBody>
          <a:bodyPr wrap="square" rtlCol="0">
            <a:spAutoFit/>
          </a:bodyPr>
          <a:lstStyle/>
          <a:p>
            <a:r>
              <a:rPr lang="en-GB" sz="2400" dirty="0"/>
              <a:t>School</a:t>
            </a:r>
          </a:p>
        </p:txBody>
      </p:sp>
      <p:sp>
        <p:nvSpPr>
          <p:cNvPr id="8" name="TextBox 7"/>
          <p:cNvSpPr txBox="1"/>
          <p:nvPr/>
        </p:nvSpPr>
        <p:spPr>
          <a:xfrm>
            <a:off x="7287793" y="4230822"/>
            <a:ext cx="1416585" cy="1200329"/>
          </a:xfrm>
          <a:prstGeom prst="rect">
            <a:avLst/>
          </a:prstGeom>
          <a:solidFill>
            <a:schemeClr val="accent1"/>
          </a:solidFill>
        </p:spPr>
        <p:txBody>
          <a:bodyPr wrap="square" rtlCol="0">
            <a:spAutoFit/>
          </a:bodyPr>
          <a:lstStyle/>
          <a:p>
            <a:r>
              <a:rPr lang="en-GB" sz="2400" dirty="0"/>
              <a:t>Friends &amp; Older Siblings</a:t>
            </a:r>
          </a:p>
        </p:txBody>
      </p:sp>
      <p:sp>
        <p:nvSpPr>
          <p:cNvPr id="9" name="TextBox 8"/>
          <p:cNvSpPr txBox="1"/>
          <p:nvPr/>
        </p:nvSpPr>
        <p:spPr>
          <a:xfrm>
            <a:off x="1657031" y="5822654"/>
            <a:ext cx="1831189" cy="830997"/>
          </a:xfrm>
          <a:prstGeom prst="rect">
            <a:avLst/>
          </a:prstGeom>
          <a:solidFill>
            <a:schemeClr val="accent1"/>
          </a:solidFill>
        </p:spPr>
        <p:txBody>
          <a:bodyPr wrap="square" rtlCol="0">
            <a:spAutoFit/>
          </a:bodyPr>
          <a:lstStyle/>
          <a:p>
            <a:pPr algn="ctr"/>
            <a:r>
              <a:rPr lang="en-GB" sz="2400" dirty="0"/>
              <a:t>Parents &amp; Carers</a:t>
            </a:r>
          </a:p>
        </p:txBody>
      </p:sp>
      <p:sp>
        <p:nvSpPr>
          <p:cNvPr id="10" name="TextBox 9"/>
          <p:cNvSpPr txBox="1"/>
          <p:nvPr/>
        </p:nvSpPr>
        <p:spPr>
          <a:xfrm>
            <a:off x="200297" y="211690"/>
            <a:ext cx="11991703" cy="1077218"/>
          </a:xfrm>
          <a:prstGeom prst="rect">
            <a:avLst/>
          </a:prstGeom>
          <a:noFill/>
        </p:spPr>
        <p:txBody>
          <a:bodyPr wrap="square" rtlCol="0">
            <a:spAutoFit/>
          </a:bodyPr>
          <a:lstStyle/>
          <a:p>
            <a:r>
              <a:rPr lang="en-GB" sz="3200" dirty="0"/>
              <a:t>Where and how did you learn about sex and relationships?</a:t>
            </a:r>
          </a:p>
          <a:p>
            <a:r>
              <a:rPr lang="en-GB" sz="3200" dirty="0"/>
              <a:t>For young people now, their learning comes from… </a:t>
            </a:r>
          </a:p>
        </p:txBody>
      </p:sp>
      <p:pic>
        <p:nvPicPr>
          <p:cNvPr id="11" name="Picture 10"/>
          <p:cNvPicPr>
            <a:picLocks noChangeAspect="1"/>
          </p:cNvPicPr>
          <p:nvPr/>
        </p:nvPicPr>
        <p:blipFill rotWithShape="1">
          <a:blip r:embed="rId2"/>
          <a:srcRect b="13054"/>
          <a:stretch/>
        </p:blipFill>
        <p:spPr>
          <a:xfrm>
            <a:off x="5849279" y="1979532"/>
            <a:ext cx="2466975" cy="1606631"/>
          </a:xfrm>
          <a:prstGeom prst="rect">
            <a:avLst/>
          </a:prstGeom>
        </p:spPr>
      </p:pic>
      <p:pic>
        <p:nvPicPr>
          <p:cNvPr id="13" name="Picture 12"/>
          <p:cNvPicPr>
            <a:picLocks noChangeAspect="1"/>
          </p:cNvPicPr>
          <p:nvPr/>
        </p:nvPicPr>
        <p:blipFill rotWithShape="1">
          <a:blip r:embed="rId3"/>
          <a:srcRect b="14063"/>
          <a:stretch/>
        </p:blipFill>
        <p:spPr>
          <a:xfrm>
            <a:off x="9425838" y="1979532"/>
            <a:ext cx="2495550" cy="1571625"/>
          </a:xfrm>
          <a:prstGeom prst="rect">
            <a:avLst/>
          </a:prstGeom>
        </p:spPr>
      </p:pic>
      <p:pic>
        <p:nvPicPr>
          <p:cNvPr id="14" name="Picture 13"/>
          <p:cNvPicPr>
            <a:picLocks noChangeAspect="1"/>
          </p:cNvPicPr>
          <p:nvPr/>
        </p:nvPicPr>
        <p:blipFill>
          <a:blip r:embed="rId4"/>
          <a:stretch>
            <a:fillRect/>
          </a:stretch>
        </p:blipFill>
        <p:spPr>
          <a:xfrm>
            <a:off x="3488220" y="5051129"/>
            <a:ext cx="2952750" cy="1543050"/>
          </a:xfrm>
          <a:prstGeom prst="rect">
            <a:avLst/>
          </a:prstGeom>
        </p:spPr>
      </p:pic>
      <p:pic>
        <p:nvPicPr>
          <p:cNvPr id="15" name="Picture 14"/>
          <p:cNvPicPr>
            <a:picLocks noChangeAspect="1"/>
          </p:cNvPicPr>
          <p:nvPr/>
        </p:nvPicPr>
        <p:blipFill>
          <a:blip r:embed="rId5"/>
          <a:stretch>
            <a:fillRect/>
          </a:stretch>
        </p:blipFill>
        <p:spPr>
          <a:xfrm>
            <a:off x="8704378" y="4495077"/>
            <a:ext cx="2619375" cy="1743075"/>
          </a:xfrm>
          <a:prstGeom prst="rect">
            <a:avLst/>
          </a:prstGeom>
        </p:spPr>
      </p:pic>
      <p:pic>
        <p:nvPicPr>
          <p:cNvPr id="17" name="Picture 16"/>
          <p:cNvPicPr>
            <a:picLocks noChangeAspect="1"/>
          </p:cNvPicPr>
          <p:nvPr/>
        </p:nvPicPr>
        <p:blipFill>
          <a:blip r:embed="rId6"/>
          <a:stretch>
            <a:fillRect/>
          </a:stretch>
        </p:blipFill>
        <p:spPr>
          <a:xfrm>
            <a:off x="2292998" y="1633883"/>
            <a:ext cx="2857500" cy="1600200"/>
          </a:xfrm>
          <a:prstGeom prst="rect">
            <a:avLst/>
          </a:prstGeom>
        </p:spPr>
      </p:pic>
      <p:pic>
        <p:nvPicPr>
          <p:cNvPr id="18" name="Picture 17"/>
          <p:cNvPicPr>
            <a:picLocks noChangeAspect="1"/>
          </p:cNvPicPr>
          <p:nvPr/>
        </p:nvPicPr>
        <p:blipFill>
          <a:blip r:embed="rId7"/>
          <a:stretch>
            <a:fillRect/>
          </a:stretch>
        </p:blipFill>
        <p:spPr>
          <a:xfrm>
            <a:off x="2183295" y="3343832"/>
            <a:ext cx="2781300" cy="1647825"/>
          </a:xfrm>
          <a:prstGeom prst="rect">
            <a:avLst/>
          </a:prstGeom>
        </p:spPr>
      </p:pic>
    </p:spTree>
    <p:extLst>
      <p:ext uri="{BB962C8B-B14F-4D97-AF65-F5344CB8AC3E}">
        <p14:creationId xmlns:p14="http://schemas.microsoft.com/office/powerpoint/2010/main" val="387567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714375"/>
            <a:ext cx="10758487" cy="5786199"/>
          </a:xfrm>
          <a:prstGeom prst="rect">
            <a:avLst/>
          </a:prstGeom>
          <a:noFill/>
        </p:spPr>
        <p:txBody>
          <a:bodyPr wrap="square" rtlCol="0">
            <a:spAutoFit/>
          </a:bodyPr>
          <a:lstStyle/>
          <a:p>
            <a:pPr algn="ctr"/>
            <a:r>
              <a:rPr lang="en-GB" sz="3600" b="1" dirty="0"/>
              <a:t>Why is Relationships and </a:t>
            </a:r>
          </a:p>
          <a:p>
            <a:pPr algn="ctr"/>
            <a:r>
              <a:rPr lang="en-GB" sz="3600" b="1" dirty="0"/>
              <a:t>Sex Education important? </a:t>
            </a:r>
          </a:p>
          <a:p>
            <a:endParaRPr lang="en-GB" dirty="0"/>
          </a:p>
          <a:p>
            <a:pPr marL="1200150" lvl="2" indent="-285750">
              <a:buFont typeface="Arial" panose="020B0604020202020204" pitchFamily="34" charset="0"/>
              <a:buChar char="•"/>
            </a:pPr>
            <a:r>
              <a:rPr lang="en-GB" sz="2800" dirty="0"/>
              <a:t>Entitlement</a:t>
            </a:r>
          </a:p>
          <a:p>
            <a:pPr marL="1200150" lvl="2" indent="-285750">
              <a:buFont typeface="Arial" panose="020B0604020202020204" pitchFamily="34" charset="0"/>
              <a:buChar char="•"/>
            </a:pPr>
            <a:r>
              <a:rPr lang="en-GB" sz="2800" dirty="0"/>
              <a:t>Puberty is starting earlier - for some children by age 9</a:t>
            </a:r>
          </a:p>
          <a:p>
            <a:pPr marL="1200150" lvl="2" indent="-285750">
              <a:buFont typeface="Arial" panose="020B0604020202020204" pitchFamily="34" charset="0"/>
              <a:buChar char="•"/>
            </a:pPr>
            <a:r>
              <a:rPr lang="en-GB" sz="2800" dirty="0"/>
              <a:t>Unwanted conceptions</a:t>
            </a:r>
          </a:p>
          <a:p>
            <a:pPr marL="1200150" lvl="2" indent="-285750">
              <a:buFont typeface="Arial" panose="020B0604020202020204" pitchFamily="34" charset="0"/>
              <a:buChar char="•"/>
            </a:pPr>
            <a:r>
              <a:rPr lang="en-GB" sz="2800" dirty="0"/>
              <a:t>Sexually transmitted infections</a:t>
            </a:r>
          </a:p>
          <a:p>
            <a:pPr marL="1200150" lvl="2" indent="-285750">
              <a:buFont typeface="Arial" panose="020B0604020202020204" pitchFamily="34" charset="0"/>
              <a:buChar char="•"/>
            </a:pPr>
            <a:r>
              <a:rPr lang="en-GB" sz="2800" dirty="0"/>
              <a:t>Safeguarding</a:t>
            </a:r>
          </a:p>
          <a:p>
            <a:pPr marL="1657350" lvl="3" indent="-285750">
              <a:buFont typeface="Arial" panose="020B0604020202020204" pitchFamily="34" charset="0"/>
              <a:buChar char="•"/>
            </a:pPr>
            <a:r>
              <a:rPr lang="en-GB" sz="2800" dirty="0"/>
              <a:t>Grooming</a:t>
            </a:r>
          </a:p>
          <a:p>
            <a:pPr marL="1657350" lvl="3" indent="-285750">
              <a:buFont typeface="Arial" panose="020B0604020202020204" pitchFamily="34" charset="0"/>
              <a:buChar char="•"/>
            </a:pPr>
            <a:r>
              <a:rPr lang="en-GB" sz="2800" dirty="0"/>
              <a:t>Child Sexual Exploitation</a:t>
            </a:r>
          </a:p>
          <a:p>
            <a:pPr marL="1657350" lvl="3" indent="-285750">
              <a:buFont typeface="Arial" panose="020B0604020202020204" pitchFamily="34" charset="0"/>
              <a:buChar char="•"/>
            </a:pPr>
            <a:r>
              <a:rPr lang="en-GB" sz="2800" dirty="0"/>
              <a:t>Abuse</a:t>
            </a:r>
          </a:p>
          <a:p>
            <a:pPr marL="1657350" lvl="3" indent="-285750">
              <a:buFont typeface="Arial" panose="020B0604020202020204" pitchFamily="34" charset="0"/>
              <a:buChar char="•"/>
            </a:pPr>
            <a:r>
              <a:rPr lang="en-GB" sz="2800" dirty="0"/>
              <a:t>Sexting</a:t>
            </a:r>
          </a:p>
          <a:p>
            <a:pPr marL="1657350" lvl="3" indent="-285750">
              <a:buFont typeface="Arial" panose="020B0604020202020204" pitchFamily="34" charset="0"/>
              <a:buChar char="•"/>
            </a:pPr>
            <a:r>
              <a:rPr lang="en-GB" sz="2800" dirty="0"/>
              <a:t>Online pornography</a:t>
            </a:r>
          </a:p>
        </p:txBody>
      </p:sp>
    </p:spTree>
    <p:extLst>
      <p:ext uri="{BB962C8B-B14F-4D97-AF65-F5344CB8AC3E}">
        <p14:creationId xmlns:p14="http://schemas.microsoft.com/office/powerpoint/2010/main" val="1293192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301" y="457200"/>
            <a:ext cx="11533748" cy="6186309"/>
          </a:xfrm>
          <a:prstGeom prst="rect">
            <a:avLst/>
          </a:prstGeom>
          <a:noFill/>
        </p:spPr>
        <p:txBody>
          <a:bodyPr wrap="square" rtlCol="0">
            <a:spAutoFit/>
          </a:bodyPr>
          <a:lstStyle/>
          <a:p>
            <a:pPr algn="ctr"/>
            <a:r>
              <a:rPr lang="en-GB" sz="3600" b="1" dirty="0"/>
              <a:t>What is effective </a:t>
            </a:r>
          </a:p>
          <a:p>
            <a:pPr algn="ctr"/>
            <a:r>
              <a:rPr lang="en-GB" sz="3600" b="1" dirty="0"/>
              <a:t>Relationships &amp;Sex Education (SRE)?</a:t>
            </a:r>
          </a:p>
          <a:p>
            <a:endParaRPr lang="en-GB" dirty="0"/>
          </a:p>
          <a:p>
            <a:pPr marL="1200150" lvl="2" indent="-285750">
              <a:buFont typeface="Arial" panose="020B0604020202020204" pitchFamily="34" charset="0"/>
              <a:buChar char="•"/>
            </a:pPr>
            <a:r>
              <a:rPr lang="en-GB" sz="3200" dirty="0"/>
              <a:t>Age appropriate</a:t>
            </a:r>
          </a:p>
          <a:p>
            <a:pPr marL="1200150" lvl="2" indent="-285750">
              <a:buFont typeface="Arial" panose="020B0604020202020204" pitchFamily="34" charset="0"/>
              <a:buChar char="•"/>
            </a:pPr>
            <a:r>
              <a:rPr lang="en-GB" sz="3200" dirty="0"/>
              <a:t>Based on needs of pupils</a:t>
            </a:r>
          </a:p>
          <a:p>
            <a:pPr marL="1200150" lvl="2" indent="-285750">
              <a:buFont typeface="Arial" panose="020B0604020202020204" pitchFamily="34" charset="0"/>
              <a:buChar char="•"/>
            </a:pPr>
            <a:r>
              <a:rPr lang="en-GB" sz="3200" dirty="0"/>
              <a:t>Progressive</a:t>
            </a:r>
          </a:p>
          <a:p>
            <a:pPr marL="1200150" lvl="2" indent="-285750">
              <a:buFont typeface="Arial" panose="020B0604020202020204" pitchFamily="34" charset="0"/>
              <a:buChar char="•"/>
            </a:pPr>
            <a:r>
              <a:rPr lang="en-GB" sz="3200" dirty="0"/>
              <a:t>Inclusive</a:t>
            </a:r>
          </a:p>
          <a:p>
            <a:pPr marL="1200150" lvl="2" indent="-285750">
              <a:buFont typeface="Arial" panose="020B0604020202020204" pitchFamily="34" charset="0"/>
              <a:buChar char="•"/>
            </a:pPr>
            <a:r>
              <a:rPr lang="en-GB" sz="3200" dirty="0"/>
              <a:t>Delivered by trained staff in a safe environment</a:t>
            </a:r>
          </a:p>
          <a:p>
            <a:pPr marL="1200150" lvl="2" indent="-285750">
              <a:buFont typeface="Arial" panose="020B0604020202020204" pitchFamily="34" charset="0"/>
              <a:buChar char="•"/>
            </a:pPr>
            <a:r>
              <a:rPr lang="en-GB" sz="3200" dirty="0"/>
              <a:t>Prepares children adequately for puberty in a timely way</a:t>
            </a:r>
          </a:p>
          <a:p>
            <a:pPr marL="1200150" lvl="2" indent="-285750">
              <a:buFont typeface="Arial" panose="020B0604020202020204" pitchFamily="34" charset="0"/>
              <a:buChar char="•"/>
            </a:pPr>
            <a:r>
              <a:rPr lang="en-GB" sz="3200" dirty="0"/>
              <a:t>Prepares children for adult life</a:t>
            </a:r>
          </a:p>
          <a:p>
            <a:pPr marL="1200150" lvl="2" indent="-285750">
              <a:buFont typeface="Arial" panose="020B0604020202020204" pitchFamily="34" charset="0"/>
              <a:buChar char="•"/>
            </a:pPr>
            <a:r>
              <a:rPr lang="en-GB" sz="3200" dirty="0"/>
              <a:t>Promotes positive relationships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08702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625" y="557213"/>
            <a:ext cx="11229975" cy="4678204"/>
          </a:xfrm>
          <a:prstGeom prst="rect">
            <a:avLst/>
          </a:prstGeom>
          <a:noFill/>
        </p:spPr>
        <p:txBody>
          <a:bodyPr wrap="square" rtlCol="0">
            <a:spAutoFit/>
          </a:bodyPr>
          <a:lstStyle/>
          <a:p>
            <a:pPr algn="ctr"/>
            <a:r>
              <a:rPr lang="en-GB" sz="4000" b="1" dirty="0"/>
              <a:t>Does it work? What’s the evidence? </a:t>
            </a:r>
          </a:p>
          <a:p>
            <a:endParaRPr lang="en-GB" dirty="0"/>
          </a:p>
          <a:p>
            <a:pPr lvl="1"/>
            <a:r>
              <a:rPr lang="en-GB" sz="4000" dirty="0"/>
              <a:t>Those receiving good quality RSE are more likely to: </a:t>
            </a:r>
          </a:p>
          <a:p>
            <a:pPr marL="1200150" lvl="2" indent="-285750">
              <a:buFont typeface="Arial" panose="020B0604020202020204" pitchFamily="34" charset="0"/>
              <a:buChar char="•"/>
            </a:pPr>
            <a:r>
              <a:rPr lang="en-GB" sz="4000" dirty="0"/>
              <a:t>Delay their first sexual experience</a:t>
            </a:r>
          </a:p>
          <a:p>
            <a:pPr marL="1200150" lvl="2" indent="-285750">
              <a:buFont typeface="Arial" panose="020B0604020202020204" pitchFamily="34" charset="0"/>
              <a:buChar char="•"/>
            </a:pPr>
            <a:r>
              <a:rPr lang="en-GB" sz="4000" dirty="0"/>
              <a:t>Use condoms for contraception</a:t>
            </a:r>
          </a:p>
          <a:p>
            <a:pPr marL="1200150" lvl="2" indent="-285750">
              <a:buFont typeface="Arial" panose="020B0604020202020204" pitchFamily="34" charset="0"/>
              <a:buChar char="•"/>
            </a:pPr>
            <a:r>
              <a:rPr lang="en-GB" sz="4000" dirty="0"/>
              <a:t>Have fewer sexual partners</a:t>
            </a:r>
          </a:p>
          <a:p>
            <a:pPr lvl="2"/>
            <a:r>
              <a:rPr lang="en-GB" sz="4000" b="1" dirty="0"/>
              <a:t>																Kirby 2007</a:t>
            </a:r>
          </a:p>
        </p:txBody>
      </p:sp>
    </p:spTree>
    <p:extLst>
      <p:ext uri="{BB962C8B-B14F-4D97-AF65-F5344CB8AC3E}">
        <p14:creationId xmlns:p14="http://schemas.microsoft.com/office/powerpoint/2010/main" val="17935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0" y="528638"/>
            <a:ext cx="10887075" cy="5416868"/>
          </a:xfrm>
          <a:prstGeom prst="rect">
            <a:avLst/>
          </a:prstGeom>
          <a:noFill/>
        </p:spPr>
        <p:txBody>
          <a:bodyPr wrap="square" rtlCol="0">
            <a:spAutoFit/>
          </a:bodyPr>
          <a:lstStyle/>
          <a:p>
            <a:pPr algn="ctr"/>
            <a:r>
              <a:rPr lang="en-GB" sz="4000" b="1" dirty="0"/>
              <a:t>Ofsted review of existing RSE nationally</a:t>
            </a:r>
          </a:p>
          <a:p>
            <a:endParaRPr lang="en-GB" dirty="0"/>
          </a:p>
          <a:p>
            <a:pPr marL="742950" lvl="1" indent="-285750">
              <a:buFont typeface="Arial" panose="020B0604020202020204" pitchFamily="34" charset="0"/>
              <a:buChar char="•"/>
            </a:pPr>
            <a:r>
              <a:rPr lang="en-GB" sz="3600" dirty="0"/>
              <a:t>Required improvement in over a third of schools, it was not systematic enough.</a:t>
            </a:r>
          </a:p>
          <a:p>
            <a:pPr lvl="1"/>
            <a:endParaRPr lang="en-GB" sz="3600" dirty="0"/>
          </a:p>
          <a:p>
            <a:pPr marL="742950" lvl="1" indent="-285750">
              <a:buFont typeface="Arial" panose="020B0604020202020204" pitchFamily="34" charset="0"/>
              <a:buChar char="•"/>
            </a:pPr>
            <a:r>
              <a:rPr lang="en-GB" sz="3600" dirty="0"/>
              <a:t>Children were not adequately prepared for puberty.</a:t>
            </a:r>
          </a:p>
          <a:p>
            <a:pPr lvl="1"/>
            <a:endParaRPr lang="en-GB" sz="3600" dirty="0"/>
          </a:p>
          <a:p>
            <a:pPr marL="742950" lvl="1" indent="-285750">
              <a:buFont typeface="Arial" panose="020B0604020202020204" pitchFamily="34" charset="0"/>
              <a:buChar char="•"/>
            </a:pPr>
            <a:r>
              <a:rPr lang="en-GB" sz="3600" dirty="0"/>
              <a:t>In Primary Schools, too much emphasis was placed on friendships and relationships.</a:t>
            </a:r>
          </a:p>
        </p:txBody>
      </p:sp>
    </p:spTree>
    <p:extLst>
      <p:ext uri="{BB962C8B-B14F-4D97-AF65-F5344CB8AC3E}">
        <p14:creationId xmlns:p14="http://schemas.microsoft.com/office/powerpoint/2010/main" val="356928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0050" y="671513"/>
            <a:ext cx="11258550" cy="5693866"/>
          </a:xfrm>
          <a:prstGeom prst="rect">
            <a:avLst/>
          </a:prstGeom>
          <a:noFill/>
        </p:spPr>
        <p:txBody>
          <a:bodyPr wrap="square" rtlCol="0">
            <a:spAutoFit/>
          </a:bodyPr>
          <a:lstStyle/>
          <a:p>
            <a:pPr algn="ctr"/>
            <a:r>
              <a:rPr lang="en-GB" sz="4000" b="1" dirty="0"/>
              <a:t>Your rights as a parent: </a:t>
            </a:r>
          </a:p>
          <a:p>
            <a:endParaRPr lang="en-GB" sz="3600" dirty="0"/>
          </a:p>
          <a:p>
            <a:pPr marL="742950" lvl="1" indent="-285750">
              <a:buFont typeface="Arial" panose="020B0604020202020204" pitchFamily="34" charset="0"/>
              <a:buChar char="•"/>
            </a:pPr>
            <a:r>
              <a:rPr lang="en-GB" sz="3600" dirty="0"/>
              <a:t>To be informed of the RSE curriculum and policy.</a:t>
            </a:r>
          </a:p>
          <a:p>
            <a:pPr lvl="1"/>
            <a:endParaRPr lang="en-GB" sz="3600" dirty="0"/>
          </a:p>
          <a:p>
            <a:pPr marL="742950" lvl="1" indent="-285750">
              <a:buFont typeface="Arial" panose="020B0604020202020204" pitchFamily="34" charset="0"/>
              <a:buChar char="•"/>
            </a:pPr>
            <a:r>
              <a:rPr lang="en-GB" sz="3600" dirty="0"/>
              <a:t>To be consulted about changes to these.</a:t>
            </a:r>
          </a:p>
          <a:p>
            <a:pPr lvl="1"/>
            <a:endParaRPr lang="en-GB" sz="3600" dirty="0"/>
          </a:p>
          <a:p>
            <a:pPr marL="742950" lvl="1" indent="-285750">
              <a:buFont typeface="Arial" panose="020B0604020202020204" pitchFamily="34" charset="0"/>
              <a:buChar char="•"/>
            </a:pPr>
            <a:r>
              <a:rPr lang="en-GB" sz="3600" dirty="0"/>
              <a:t>To withdraw your child from Sex education lessons (that are </a:t>
            </a:r>
            <a:r>
              <a:rPr lang="en-GB" sz="3600" u="sng" dirty="0"/>
              <a:t>additional</a:t>
            </a:r>
            <a:r>
              <a:rPr lang="en-GB" sz="3600" dirty="0"/>
              <a:t> to the Science National Curriculum)</a:t>
            </a:r>
          </a:p>
        </p:txBody>
      </p:sp>
    </p:spTree>
    <p:extLst>
      <p:ext uri="{BB962C8B-B14F-4D97-AF65-F5344CB8AC3E}">
        <p14:creationId xmlns:p14="http://schemas.microsoft.com/office/powerpoint/2010/main" val="1684343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2462" y="161999"/>
            <a:ext cx="10887075" cy="6140142"/>
          </a:xfrm>
          <a:prstGeom prst="rect">
            <a:avLst/>
          </a:prstGeom>
          <a:noFill/>
        </p:spPr>
        <p:txBody>
          <a:bodyPr wrap="square" rtlCol="0">
            <a:spAutoFit/>
          </a:bodyPr>
          <a:lstStyle/>
          <a:p>
            <a:pPr algn="ctr"/>
            <a:r>
              <a:rPr lang="en-GB" sz="4000" b="1" dirty="0"/>
              <a:t>What </a:t>
            </a:r>
            <a:r>
              <a:rPr lang="en-GB" sz="4000" b="1" dirty="0" smtClean="0"/>
              <a:t>do </a:t>
            </a:r>
            <a:r>
              <a:rPr lang="en-GB" sz="4000" b="1" dirty="0"/>
              <a:t>children say? </a:t>
            </a:r>
          </a:p>
          <a:p>
            <a:endParaRPr lang="en-GB" dirty="0"/>
          </a:p>
          <a:p>
            <a:r>
              <a:rPr lang="en-GB" sz="2400" dirty="0"/>
              <a:t>What children think about relationships:</a:t>
            </a:r>
          </a:p>
          <a:p>
            <a:endParaRPr lang="en-GB" sz="1100" dirty="0"/>
          </a:p>
          <a:p>
            <a:r>
              <a:rPr lang="en-GB" sz="2000" b="1" dirty="0" smtClean="0"/>
              <a:t>Typically a Year 2 might say:</a:t>
            </a:r>
            <a:endParaRPr lang="en-GB" sz="2000" b="1" dirty="0"/>
          </a:p>
          <a:p>
            <a:pPr marL="285750" indent="-285750">
              <a:buFont typeface="Arial" panose="020B0604020202020204" pitchFamily="34" charset="0"/>
              <a:buChar char="•"/>
            </a:pPr>
            <a:r>
              <a:rPr lang="en-GB" sz="2000" dirty="0"/>
              <a:t>Friendships – where you really like someone you chat and play together.</a:t>
            </a:r>
          </a:p>
          <a:p>
            <a:pPr marL="285750" indent="-285750">
              <a:buFont typeface="Arial" panose="020B0604020202020204" pitchFamily="34" charset="0"/>
              <a:buChar char="•"/>
            </a:pPr>
            <a:r>
              <a:rPr lang="en-GB" sz="2000" dirty="0"/>
              <a:t>Some mums and dads do/don’t have relationships. Curious to know why.</a:t>
            </a:r>
          </a:p>
          <a:p>
            <a:pPr marL="285750" indent="-285750">
              <a:buFont typeface="Arial" panose="020B0604020202020204" pitchFamily="34" charset="0"/>
              <a:buChar char="•"/>
            </a:pPr>
            <a:r>
              <a:rPr lang="en-GB" sz="2000" dirty="0"/>
              <a:t>It’s when you love each other.</a:t>
            </a:r>
          </a:p>
          <a:p>
            <a:endParaRPr lang="en-GB" sz="2000" dirty="0"/>
          </a:p>
          <a:p>
            <a:r>
              <a:rPr lang="en-GB" sz="2000" b="1" dirty="0" smtClean="0"/>
              <a:t>Typically a Year 4 might say:</a:t>
            </a:r>
            <a:endParaRPr lang="en-GB" sz="2000" b="1" dirty="0"/>
          </a:p>
          <a:p>
            <a:pPr marL="285750" indent="-285750">
              <a:buFont typeface="Arial" panose="020B0604020202020204" pitchFamily="34" charset="0"/>
              <a:buChar char="•"/>
            </a:pPr>
            <a:r>
              <a:rPr lang="en-GB" sz="2000" dirty="0"/>
              <a:t>It is </a:t>
            </a:r>
            <a:r>
              <a:rPr lang="en-GB" sz="2000" dirty="0" smtClean="0"/>
              <a:t>when </a:t>
            </a:r>
            <a:r>
              <a:rPr lang="en-GB" sz="2000" dirty="0"/>
              <a:t>you are happy with someone you really like or even love. </a:t>
            </a:r>
          </a:p>
          <a:p>
            <a:pPr marL="285750" indent="-285750">
              <a:buFont typeface="Arial" panose="020B0604020202020204" pitchFamily="34" charset="0"/>
              <a:buChar char="•"/>
            </a:pPr>
            <a:r>
              <a:rPr lang="en-GB" sz="2000" dirty="0"/>
              <a:t>It is being able to talk to someone you trust.</a:t>
            </a:r>
          </a:p>
          <a:p>
            <a:pPr marL="285750" indent="-285750">
              <a:buFont typeface="Arial" panose="020B0604020202020204" pitchFamily="34" charset="0"/>
              <a:buChar char="•"/>
            </a:pPr>
            <a:r>
              <a:rPr lang="en-GB" sz="2000" dirty="0"/>
              <a:t>Its when you are kind to each other and look after each other. </a:t>
            </a:r>
          </a:p>
          <a:p>
            <a:endParaRPr lang="en-GB" sz="2000" dirty="0"/>
          </a:p>
          <a:p>
            <a:r>
              <a:rPr lang="en-GB" sz="2000" b="1" dirty="0" smtClean="0"/>
              <a:t>Typically a Year 6 might say:</a:t>
            </a:r>
            <a:endParaRPr lang="en-GB" sz="2000" b="1" dirty="0"/>
          </a:p>
          <a:p>
            <a:pPr marL="285750" indent="-285750">
              <a:buFont typeface="Arial" panose="020B0604020202020204" pitchFamily="34" charset="0"/>
              <a:buChar char="•"/>
            </a:pPr>
            <a:r>
              <a:rPr lang="en-GB" sz="2000" dirty="0"/>
              <a:t>You can get healthy and unhealthy relationships.</a:t>
            </a:r>
          </a:p>
          <a:p>
            <a:pPr marL="285750" indent="-285750">
              <a:buFont typeface="Arial" panose="020B0604020202020204" pitchFamily="34" charset="0"/>
              <a:buChar char="•"/>
            </a:pPr>
            <a:r>
              <a:rPr lang="en-GB" sz="2000" dirty="0"/>
              <a:t>Its not good if people argue, you have to have respect in a relationship.</a:t>
            </a:r>
          </a:p>
          <a:p>
            <a:pPr marL="285750" indent="-285750">
              <a:buFont typeface="Arial" panose="020B0604020202020204" pitchFamily="34" charset="0"/>
              <a:buChar char="•"/>
            </a:pPr>
            <a:r>
              <a:rPr lang="en-GB" sz="2000" dirty="0"/>
              <a:t>Sometimes people get married but some don’t and that’s ok.</a:t>
            </a:r>
          </a:p>
          <a:p>
            <a:pPr marL="285750" indent="-285750">
              <a:buFont typeface="Arial" panose="020B0604020202020204" pitchFamily="34" charset="0"/>
              <a:buChar char="•"/>
            </a:pPr>
            <a:r>
              <a:rPr lang="en-GB" sz="2000" dirty="0"/>
              <a:t>It could be a boyfriend or a girlfriend if you are older. </a:t>
            </a:r>
          </a:p>
        </p:txBody>
      </p:sp>
    </p:spTree>
    <p:extLst>
      <p:ext uri="{BB962C8B-B14F-4D97-AF65-F5344CB8AC3E}">
        <p14:creationId xmlns:p14="http://schemas.microsoft.com/office/powerpoint/2010/main" val="3886793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2462" y="289679"/>
            <a:ext cx="10887075" cy="6278642"/>
          </a:xfrm>
          <a:prstGeom prst="rect">
            <a:avLst/>
          </a:prstGeom>
          <a:noFill/>
        </p:spPr>
        <p:txBody>
          <a:bodyPr wrap="square" rtlCol="0">
            <a:spAutoFit/>
          </a:bodyPr>
          <a:lstStyle/>
          <a:p>
            <a:pPr algn="ctr"/>
            <a:r>
              <a:rPr lang="en-GB" sz="4000" b="1" dirty="0"/>
              <a:t>What </a:t>
            </a:r>
            <a:r>
              <a:rPr lang="en-GB" sz="4000" b="1" dirty="0" smtClean="0"/>
              <a:t>do </a:t>
            </a:r>
            <a:r>
              <a:rPr lang="en-GB" sz="4000" b="1" dirty="0"/>
              <a:t>children say? </a:t>
            </a:r>
          </a:p>
          <a:p>
            <a:endParaRPr lang="en-GB" dirty="0"/>
          </a:p>
          <a:p>
            <a:r>
              <a:rPr lang="en-GB" sz="2400" dirty="0"/>
              <a:t>What children feel they need to know about now:</a:t>
            </a:r>
          </a:p>
          <a:p>
            <a:endParaRPr lang="en-GB" sz="2000" dirty="0"/>
          </a:p>
          <a:p>
            <a:r>
              <a:rPr lang="en-GB" sz="2000" b="1" dirty="0" smtClean="0"/>
              <a:t>Typically a Year 2 might say:</a:t>
            </a:r>
            <a:endParaRPr lang="en-GB" sz="2000" b="1" dirty="0"/>
          </a:p>
          <a:p>
            <a:pPr marL="285750" indent="-285750">
              <a:buFont typeface="Arial" panose="020B0604020202020204" pitchFamily="34" charset="0"/>
              <a:buChar char="•"/>
            </a:pPr>
            <a:r>
              <a:rPr lang="en-GB" sz="2000" dirty="0"/>
              <a:t>Mainly about rules and keeping safe (zooming safely, ‘stranger danger’). </a:t>
            </a:r>
          </a:p>
          <a:p>
            <a:pPr marL="285750" indent="-285750">
              <a:buFont typeface="Arial" panose="020B0604020202020204" pitchFamily="34" charset="0"/>
              <a:buChar char="•"/>
            </a:pPr>
            <a:r>
              <a:rPr lang="en-GB" sz="2000" dirty="0"/>
              <a:t>How to not fall out so much. </a:t>
            </a:r>
          </a:p>
          <a:p>
            <a:pPr marL="285750" indent="-285750">
              <a:buFont typeface="Arial" panose="020B0604020202020204" pitchFamily="34" charset="0"/>
              <a:buChar char="•"/>
            </a:pPr>
            <a:r>
              <a:rPr lang="en-GB" sz="2000" dirty="0"/>
              <a:t>Why do parents sometimes split up?</a:t>
            </a:r>
          </a:p>
          <a:p>
            <a:pPr marL="285750" indent="-285750">
              <a:buFont typeface="Arial" panose="020B0604020202020204" pitchFamily="34" charset="0"/>
              <a:buChar char="•"/>
            </a:pPr>
            <a:endParaRPr lang="en-GB" sz="2000" dirty="0"/>
          </a:p>
          <a:p>
            <a:r>
              <a:rPr lang="en-GB" sz="2000" b="1" dirty="0" smtClean="0"/>
              <a:t>Typically a Year 4 might say:</a:t>
            </a:r>
            <a:endParaRPr lang="en-GB" sz="2000" b="1" dirty="0"/>
          </a:p>
          <a:p>
            <a:pPr marL="285750" indent="-285750">
              <a:buFont typeface="Arial" panose="020B0604020202020204" pitchFamily="34" charset="0"/>
              <a:buChar char="•"/>
            </a:pPr>
            <a:r>
              <a:rPr lang="en-GB" sz="2000" dirty="0"/>
              <a:t>What healthy relationships look like.</a:t>
            </a:r>
          </a:p>
          <a:p>
            <a:pPr marL="285750" indent="-285750">
              <a:buFont typeface="Arial" panose="020B0604020202020204" pitchFamily="34" charset="0"/>
              <a:buChar char="•"/>
            </a:pPr>
            <a:r>
              <a:rPr lang="en-GB" sz="2000" dirty="0"/>
              <a:t>Body changes - growing bigger, voice changes</a:t>
            </a:r>
          </a:p>
          <a:p>
            <a:pPr marL="285750" indent="-285750">
              <a:buFont typeface="Arial" panose="020B0604020202020204" pitchFamily="34" charset="0"/>
              <a:buChar char="•"/>
            </a:pPr>
            <a:r>
              <a:rPr lang="en-GB" sz="2000" dirty="0"/>
              <a:t>Marriage and dating (though they didn’t think any dating would start until secondary school)</a:t>
            </a:r>
          </a:p>
          <a:p>
            <a:endParaRPr lang="en-GB" sz="2000" dirty="0"/>
          </a:p>
          <a:p>
            <a:r>
              <a:rPr lang="en-GB" sz="2000" b="1" dirty="0" smtClean="0"/>
              <a:t>Typically a Year 6 might say:</a:t>
            </a:r>
            <a:endParaRPr lang="en-GB" sz="2000" b="1" dirty="0"/>
          </a:p>
          <a:p>
            <a:pPr marL="285750" indent="-285750">
              <a:buFont typeface="Arial" panose="020B0604020202020204" pitchFamily="34" charset="0"/>
              <a:buChar char="•"/>
            </a:pPr>
            <a:r>
              <a:rPr lang="en-GB" sz="2000" dirty="0"/>
              <a:t>Hormones, body changes, relationships with family/friends, gender and sexuality; gender stereotypes. </a:t>
            </a:r>
          </a:p>
          <a:p>
            <a:pPr marL="285750" indent="-285750">
              <a:buFont typeface="Arial" panose="020B0604020202020204" pitchFamily="34" charset="0"/>
              <a:buChar char="•"/>
            </a:pPr>
            <a:r>
              <a:rPr lang="en-GB" sz="2000" dirty="0"/>
              <a:t>Fake accounts online and adults pretending to be children. </a:t>
            </a:r>
          </a:p>
        </p:txBody>
      </p:sp>
    </p:spTree>
    <p:extLst>
      <p:ext uri="{BB962C8B-B14F-4D97-AF65-F5344CB8AC3E}">
        <p14:creationId xmlns:p14="http://schemas.microsoft.com/office/powerpoint/2010/main" val="521009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5395" y="576807"/>
            <a:ext cx="11301413" cy="5478423"/>
          </a:xfrm>
          <a:prstGeom prst="rect">
            <a:avLst/>
          </a:prstGeom>
          <a:noFill/>
        </p:spPr>
        <p:txBody>
          <a:bodyPr wrap="square" rtlCol="0">
            <a:spAutoFit/>
          </a:bodyPr>
          <a:lstStyle/>
          <a:p>
            <a:r>
              <a:rPr lang="en-GB" sz="3200" b="1" dirty="0"/>
              <a:t>What </a:t>
            </a:r>
            <a:r>
              <a:rPr lang="en-GB" sz="3200" b="1" dirty="0" smtClean="0"/>
              <a:t>do </a:t>
            </a:r>
            <a:r>
              <a:rPr lang="en-GB" sz="3200" b="1" dirty="0"/>
              <a:t>children say they </a:t>
            </a:r>
            <a:r>
              <a:rPr lang="en-GB" sz="3200" b="1" dirty="0" smtClean="0"/>
              <a:t>need </a:t>
            </a:r>
            <a:r>
              <a:rPr lang="en-GB" sz="3200" b="1" dirty="0"/>
              <a:t>to </a:t>
            </a:r>
            <a:r>
              <a:rPr lang="en-GB" sz="3200" b="1" dirty="0" smtClean="0"/>
              <a:t>know? </a:t>
            </a:r>
            <a:endParaRPr lang="en-GB" sz="3200" b="1" dirty="0"/>
          </a:p>
          <a:p>
            <a:endParaRPr lang="en-GB" dirty="0"/>
          </a:p>
          <a:p>
            <a:pPr lvl="2"/>
            <a:r>
              <a:rPr lang="en-GB" sz="2000" b="1" dirty="0"/>
              <a:t>Year 2:</a:t>
            </a:r>
          </a:p>
          <a:p>
            <a:pPr marL="1200150" lvl="2" indent="-285750">
              <a:buFont typeface="Arial" panose="020B0604020202020204" pitchFamily="34" charset="0"/>
              <a:buChar char="•"/>
            </a:pPr>
            <a:r>
              <a:rPr lang="en-GB" sz="2000" dirty="0"/>
              <a:t>Internet safety and strangers ‘pretending’ to know you. </a:t>
            </a:r>
          </a:p>
          <a:p>
            <a:pPr marL="1200150" lvl="2" indent="-285750">
              <a:buFont typeface="Arial" panose="020B0604020202020204" pitchFamily="34" charset="0"/>
              <a:buChar char="•"/>
            </a:pPr>
            <a:r>
              <a:rPr lang="en-GB" sz="2000" dirty="0"/>
              <a:t>How to use a phone.</a:t>
            </a:r>
          </a:p>
          <a:p>
            <a:pPr marL="1200150" lvl="2" indent="-285750">
              <a:buFont typeface="Arial" panose="020B0604020202020204" pitchFamily="34" charset="0"/>
              <a:buChar char="•"/>
            </a:pPr>
            <a:r>
              <a:rPr lang="en-GB" sz="2000" dirty="0"/>
              <a:t>Who they will marry. </a:t>
            </a:r>
          </a:p>
          <a:p>
            <a:pPr marL="1200150" lvl="2" indent="-285750">
              <a:buFont typeface="Arial" panose="020B0604020202020204" pitchFamily="34" charset="0"/>
              <a:buChar char="•"/>
            </a:pPr>
            <a:endParaRPr lang="en-GB" sz="2000" dirty="0"/>
          </a:p>
          <a:p>
            <a:pPr lvl="2"/>
            <a:r>
              <a:rPr lang="en-GB" sz="2000" b="1" dirty="0"/>
              <a:t>Year 4:</a:t>
            </a:r>
            <a:endParaRPr lang="en-GB" sz="2000" dirty="0"/>
          </a:p>
          <a:p>
            <a:pPr marL="1200150" lvl="2" indent="-285750">
              <a:buFont typeface="Arial" panose="020B0604020202020204" pitchFamily="34" charset="0"/>
              <a:buChar char="•"/>
            </a:pPr>
            <a:r>
              <a:rPr lang="en-GB" sz="2000" dirty="0"/>
              <a:t>Having babies – knowing when you should have them.</a:t>
            </a:r>
          </a:p>
          <a:p>
            <a:pPr marL="1200150" lvl="2" indent="-285750">
              <a:buFont typeface="Arial" panose="020B0604020202020204" pitchFamily="34" charset="0"/>
              <a:buChar char="•"/>
            </a:pPr>
            <a:r>
              <a:rPr lang="en-GB" sz="2000" dirty="0"/>
              <a:t>A good age to have a ‘proper’ relationship.</a:t>
            </a:r>
          </a:p>
          <a:p>
            <a:pPr marL="1200150" lvl="2" indent="-285750">
              <a:buFont typeface="Arial" panose="020B0604020202020204" pitchFamily="34" charset="0"/>
              <a:buChar char="•"/>
            </a:pPr>
            <a:r>
              <a:rPr lang="en-GB" sz="2000" dirty="0"/>
              <a:t>Body changes - periods and hair growing under armpits.</a:t>
            </a:r>
          </a:p>
          <a:p>
            <a:pPr marL="1200150" lvl="2" indent="-285750">
              <a:buFont typeface="Arial" panose="020B0604020202020204" pitchFamily="34" charset="0"/>
              <a:buChar char="•"/>
            </a:pPr>
            <a:endParaRPr lang="en-GB" sz="2000" dirty="0"/>
          </a:p>
          <a:p>
            <a:pPr lvl="2"/>
            <a:r>
              <a:rPr lang="en-GB" sz="2000" b="1" dirty="0"/>
              <a:t>Year 6:</a:t>
            </a:r>
          </a:p>
          <a:p>
            <a:pPr marL="1200150" lvl="2" indent="-285750">
              <a:buFont typeface="Arial" panose="020B0604020202020204" pitchFamily="34" charset="0"/>
              <a:buChar char="•"/>
            </a:pPr>
            <a:r>
              <a:rPr lang="en-GB" sz="2000" dirty="0"/>
              <a:t>When it is a ‘good age’ to have a baby. </a:t>
            </a:r>
          </a:p>
          <a:p>
            <a:pPr marL="1200150" lvl="2" indent="-285750">
              <a:buFont typeface="Arial" panose="020B0604020202020204" pitchFamily="34" charset="0"/>
              <a:buChar char="•"/>
            </a:pPr>
            <a:r>
              <a:rPr lang="en-GB" sz="2000" dirty="0"/>
              <a:t>What happens when you have a baby. </a:t>
            </a:r>
          </a:p>
          <a:p>
            <a:pPr marL="1200150" lvl="2" indent="-285750">
              <a:buFont typeface="Arial" panose="020B0604020202020204" pitchFamily="34" charset="0"/>
              <a:buChar char="•"/>
            </a:pPr>
            <a:r>
              <a:rPr lang="en-GB" sz="2000" dirty="0"/>
              <a:t>To know how and when to ‘do it’ and how to be safe.</a:t>
            </a:r>
          </a:p>
          <a:p>
            <a:pPr marL="1200150" lvl="2" indent="-285750">
              <a:buFont typeface="Arial" panose="020B0604020202020204" pitchFamily="34" charset="0"/>
              <a:buChar char="•"/>
            </a:pPr>
            <a:r>
              <a:rPr lang="en-GB" sz="2000" dirty="0"/>
              <a:t>How to know if you are safe in a relationship.</a:t>
            </a:r>
          </a:p>
        </p:txBody>
      </p:sp>
    </p:spTree>
    <p:extLst>
      <p:ext uri="{BB962C8B-B14F-4D97-AF65-F5344CB8AC3E}">
        <p14:creationId xmlns:p14="http://schemas.microsoft.com/office/powerpoint/2010/main" val="16883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351" y="118536"/>
            <a:ext cx="8946308" cy="1077218"/>
          </a:xfrm>
          <a:prstGeom prst="rect">
            <a:avLst/>
          </a:prstGeom>
          <a:noFill/>
        </p:spPr>
        <p:txBody>
          <a:bodyPr wrap="square" rtlCol="0">
            <a:spAutoFit/>
          </a:bodyPr>
          <a:lstStyle/>
          <a:p>
            <a:pPr algn="ctr"/>
            <a:r>
              <a:rPr lang="en-GB" sz="3200" b="1" dirty="0" smtClean="0"/>
              <a:t>In the picture where </a:t>
            </a:r>
            <a:r>
              <a:rPr lang="en-GB" sz="3200" b="1" dirty="0"/>
              <a:t>did children think the </a:t>
            </a:r>
          </a:p>
          <a:p>
            <a:pPr algn="ctr"/>
            <a:r>
              <a:rPr lang="en-GB" sz="3200" b="1" dirty="0"/>
              <a:t>baby had come from?</a:t>
            </a:r>
          </a:p>
        </p:txBody>
      </p:sp>
      <p:graphicFrame>
        <p:nvGraphicFramePr>
          <p:cNvPr id="5" name="Table 4"/>
          <p:cNvGraphicFramePr>
            <a:graphicFrameLocks noGrp="1"/>
          </p:cNvGraphicFramePr>
          <p:nvPr>
            <p:extLst>
              <p:ext uri="{D42A27DB-BD31-4B8C-83A1-F6EECF244321}">
                <p14:modId xmlns:p14="http://schemas.microsoft.com/office/powerpoint/2010/main" val="2128996023"/>
              </p:ext>
            </p:extLst>
          </p:nvPr>
        </p:nvGraphicFramePr>
        <p:xfrm>
          <a:off x="249350" y="1344504"/>
          <a:ext cx="11352808" cy="5394960"/>
        </p:xfrm>
        <a:graphic>
          <a:graphicData uri="http://schemas.openxmlformats.org/drawingml/2006/table">
            <a:tbl>
              <a:tblPr firstRow="1" bandRow="1">
                <a:tableStyleId>{5C22544A-7EE6-4342-B048-85BDC9FD1C3A}</a:tableStyleId>
              </a:tblPr>
              <a:tblGrid>
                <a:gridCol w="2986219">
                  <a:extLst>
                    <a:ext uri="{9D8B030D-6E8A-4147-A177-3AD203B41FA5}">
                      <a16:colId xmlns:a16="http://schemas.microsoft.com/office/drawing/2014/main" val="1431171267"/>
                    </a:ext>
                  </a:extLst>
                </a:gridCol>
                <a:gridCol w="3935815">
                  <a:extLst>
                    <a:ext uri="{9D8B030D-6E8A-4147-A177-3AD203B41FA5}">
                      <a16:colId xmlns:a16="http://schemas.microsoft.com/office/drawing/2014/main" val="91517631"/>
                    </a:ext>
                  </a:extLst>
                </a:gridCol>
                <a:gridCol w="4430774">
                  <a:extLst>
                    <a:ext uri="{9D8B030D-6E8A-4147-A177-3AD203B41FA5}">
                      <a16:colId xmlns:a16="http://schemas.microsoft.com/office/drawing/2014/main" val="3805275724"/>
                    </a:ext>
                  </a:extLst>
                </a:gridCol>
              </a:tblGrid>
              <a:tr h="3783536">
                <a:tc>
                  <a:txBody>
                    <a:bodyPr/>
                    <a:lstStyle/>
                    <a:p>
                      <a:r>
                        <a:rPr lang="en-GB" sz="2400" dirty="0"/>
                        <a:t>Year 2:</a:t>
                      </a:r>
                    </a:p>
                    <a:p>
                      <a:pPr marL="285750" indent="-285750">
                        <a:buFont typeface="Arial" panose="020B0604020202020204" pitchFamily="34" charset="0"/>
                        <a:buChar char="•"/>
                      </a:pPr>
                      <a:r>
                        <a:rPr lang="en-GB" sz="1800" b="0" dirty="0"/>
                        <a:t>It could be found on a doorstep from God</a:t>
                      </a:r>
                    </a:p>
                    <a:p>
                      <a:pPr marL="285750" indent="-285750">
                        <a:buFont typeface="Arial" panose="020B0604020202020204" pitchFamily="34" charset="0"/>
                        <a:buChar char="•"/>
                      </a:pPr>
                      <a:r>
                        <a:rPr lang="en-GB" sz="1800" b="0" dirty="0"/>
                        <a:t>It is from her tummy </a:t>
                      </a:r>
                    </a:p>
                    <a:p>
                      <a:pPr marL="285750" indent="-285750">
                        <a:buFont typeface="Arial" panose="020B0604020202020204" pitchFamily="34" charset="0"/>
                        <a:buChar char="•"/>
                      </a:pPr>
                      <a:r>
                        <a:rPr lang="en-GB" sz="1800" b="0" dirty="0"/>
                        <a:t>Sometimes mums adopt a baby and they find the baby in a box by the front door. They just find them</a:t>
                      </a:r>
                    </a:p>
                    <a:p>
                      <a:pPr marL="285750" indent="-285750">
                        <a:buFont typeface="Arial" panose="020B0604020202020204" pitchFamily="34" charset="0"/>
                        <a:buChar char="•"/>
                      </a:pPr>
                      <a:r>
                        <a:rPr lang="en-GB" sz="1800" b="0" dirty="0"/>
                        <a:t>It’s from her </a:t>
                      </a:r>
                      <a:r>
                        <a:rPr lang="en-GB" sz="1800" b="0" dirty="0" err="1"/>
                        <a:t>noo</a:t>
                      </a:r>
                      <a:r>
                        <a:rPr lang="en-GB" sz="1800" b="0" dirty="0"/>
                        <a:t> </a:t>
                      </a:r>
                      <a:r>
                        <a:rPr lang="en-GB" sz="1800" b="0" dirty="0" err="1"/>
                        <a:t>noo</a:t>
                      </a:r>
                      <a:endParaRPr lang="en-GB" sz="1800" b="0" dirty="0"/>
                    </a:p>
                    <a:p>
                      <a:pPr marL="285750" indent="-285750">
                        <a:buFont typeface="Arial" panose="020B0604020202020204" pitchFamily="34" charset="0"/>
                        <a:buChar char="•"/>
                      </a:pPr>
                      <a:r>
                        <a:rPr lang="en-GB" sz="1800" b="0" dirty="0"/>
                        <a:t>No the privates  </a:t>
                      </a:r>
                    </a:p>
                    <a:p>
                      <a:pPr marL="285750" indent="-285750">
                        <a:buFont typeface="Arial" panose="020B0604020202020204" pitchFamily="34" charset="0"/>
                        <a:buChar char="•"/>
                      </a:pPr>
                      <a:r>
                        <a:rPr lang="en-GB" sz="1800" b="0" dirty="0"/>
                        <a:t>It came out of the bottom</a:t>
                      </a:r>
                    </a:p>
                    <a:p>
                      <a:pPr marL="285750" indent="-285750">
                        <a:buFont typeface="Arial" panose="020B0604020202020204" pitchFamily="34" charset="0"/>
                        <a:buChar char="•"/>
                      </a:pPr>
                      <a:r>
                        <a:rPr lang="en-GB" sz="1800" b="0" dirty="0"/>
                        <a:t>It came from her mouth</a:t>
                      </a:r>
                    </a:p>
                    <a:p>
                      <a:pPr marL="285750" indent="-285750">
                        <a:buFont typeface="Arial" panose="020B0604020202020204" pitchFamily="34" charset="0"/>
                        <a:buChar char="•"/>
                      </a:pPr>
                      <a:r>
                        <a:rPr lang="en-GB" sz="1800" b="0" dirty="0"/>
                        <a:t>Did it come out of the belly button?</a:t>
                      </a:r>
                    </a:p>
                    <a:p>
                      <a:pPr marL="285750" indent="-285750">
                        <a:buFont typeface="Arial" panose="020B0604020202020204" pitchFamily="34" charset="0"/>
                        <a:buChar char="•"/>
                      </a:pPr>
                      <a:endParaRPr lang="en-GB" sz="1800" b="0" dirty="0"/>
                    </a:p>
                  </a:txBody>
                  <a:tcPr/>
                </a:tc>
                <a:tc>
                  <a:txBody>
                    <a:bodyPr/>
                    <a:lstStyle/>
                    <a:p>
                      <a:pPr marL="0" indent="0">
                        <a:buFont typeface="Arial" panose="020B0604020202020204" pitchFamily="34" charset="0"/>
                        <a:buNone/>
                      </a:pPr>
                      <a:r>
                        <a:rPr lang="en-GB" sz="2400" dirty="0"/>
                        <a:t>Year 4:</a:t>
                      </a:r>
                    </a:p>
                    <a:p>
                      <a:pPr marL="285750" indent="-285750">
                        <a:buFont typeface="Arial" panose="020B0604020202020204" pitchFamily="34" charset="0"/>
                        <a:buChar char="•"/>
                      </a:pPr>
                      <a:r>
                        <a:rPr lang="en-GB" sz="1800" b="0" dirty="0"/>
                        <a:t>I heard it really hurts</a:t>
                      </a:r>
                    </a:p>
                    <a:p>
                      <a:pPr marL="285750" indent="-285750">
                        <a:buFont typeface="Arial" panose="020B0604020202020204" pitchFamily="34" charset="0"/>
                        <a:buChar char="•"/>
                      </a:pPr>
                      <a:r>
                        <a:rPr lang="en-GB" sz="1800" b="0" dirty="0"/>
                        <a:t>A girl and a boy did it</a:t>
                      </a:r>
                    </a:p>
                    <a:p>
                      <a:pPr marL="285750" indent="-285750">
                        <a:buFont typeface="Arial" panose="020B0604020202020204" pitchFamily="34" charset="0"/>
                        <a:buChar char="•"/>
                      </a:pPr>
                      <a:r>
                        <a:rPr lang="en-GB" sz="1800" b="0" dirty="0"/>
                        <a:t>It might have been adopted</a:t>
                      </a:r>
                    </a:p>
                    <a:p>
                      <a:pPr marL="285750" indent="-285750">
                        <a:buFont typeface="Arial" panose="020B0604020202020204" pitchFamily="34" charset="0"/>
                        <a:buChar char="•"/>
                      </a:pPr>
                      <a:r>
                        <a:rPr lang="en-GB" sz="1800" b="0" dirty="0"/>
                        <a:t>It’s was peanut in the belly</a:t>
                      </a:r>
                    </a:p>
                    <a:p>
                      <a:pPr marL="285750" indent="-285750">
                        <a:buFont typeface="Arial" panose="020B0604020202020204" pitchFamily="34" charset="0"/>
                        <a:buChar char="•"/>
                      </a:pPr>
                      <a:r>
                        <a:rPr lang="en-GB" sz="1800" b="0" dirty="0"/>
                        <a:t>Heaven – they come from God he makes them </a:t>
                      </a:r>
                    </a:p>
                    <a:p>
                      <a:pPr marL="285750" indent="-285750">
                        <a:buFont typeface="Arial" panose="020B0604020202020204" pitchFamily="34" charset="0"/>
                        <a:buChar char="•"/>
                      </a:pPr>
                      <a:r>
                        <a:rPr lang="en-GB" sz="1800" b="0" dirty="0"/>
                        <a:t>After a girl falls in love some tadpoles go to her core thing and lay eggs in the belly</a:t>
                      </a:r>
                    </a:p>
                    <a:p>
                      <a:pPr marL="285750" indent="-285750">
                        <a:buFont typeface="Arial" panose="020B0604020202020204" pitchFamily="34" charset="0"/>
                        <a:buChar char="•"/>
                      </a:pPr>
                      <a:r>
                        <a:rPr lang="en-GB" sz="1800" b="0" dirty="0"/>
                        <a:t>It was from her vagina or was it the bottom?</a:t>
                      </a:r>
                    </a:p>
                    <a:p>
                      <a:pPr marL="285750" indent="-285750">
                        <a:buFont typeface="Arial" panose="020B0604020202020204" pitchFamily="34" charset="0"/>
                        <a:buChar char="•"/>
                      </a:pPr>
                      <a:r>
                        <a:rPr lang="en-GB" sz="1800" b="0" dirty="0"/>
                        <a:t>Giggles and confusion</a:t>
                      </a:r>
                    </a:p>
                    <a:p>
                      <a:pPr marL="285750" indent="-285750">
                        <a:buFont typeface="Arial" panose="020B0604020202020204" pitchFamily="34" charset="0"/>
                        <a:buChar char="•"/>
                      </a:pPr>
                      <a:r>
                        <a:rPr lang="en-GB" sz="1800" b="0" dirty="0"/>
                        <a:t>It’s the bit in front of the bottom</a:t>
                      </a:r>
                      <a:endParaRPr lang="en-GB" b="0" dirty="0"/>
                    </a:p>
                  </a:txBody>
                  <a:tcPr/>
                </a:tc>
                <a:tc>
                  <a:txBody>
                    <a:bodyPr/>
                    <a:lstStyle/>
                    <a:p>
                      <a:r>
                        <a:rPr lang="en-GB" sz="2400" dirty="0"/>
                        <a:t>Year 6:</a:t>
                      </a:r>
                    </a:p>
                    <a:p>
                      <a:pPr marL="285750" indent="-285750">
                        <a:buFont typeface="Arial" panose="020B0604020202020204" pitchFamily="34" charset="0"/>
                        <a:buChar char="•"/>
                      </a:pPr>
                      <a:r>
                        <a:rPr lang="en-GB" sz="1800" b="0" dirty="0"/>
                        <a:t>Lots of giggling</a:t>
                      </a:r>
                    </a:p>
                    <a:p>
                      <a:pPr marL="285750" indent="-285750">
                        <a:buFont typeface="Arial" panose="020B0604020202020204" pitchFamily="34" charset="0"/>
                        <a:buChar char="•"/>
                      </a:pPr>
                      <a:r>
                        <a:rPr lang="en-GB" sz="1800" b="0" dirty="0"/>
                        <a:t>It comes from the mother, from inside her</a:t>
                      </a:r>
                    </a:p>
                    <a:p>
                      <a:pPr marL="285750" indent="-285750">
                        <a:buFont typeface="Arial" panose="020B0604020202020204" pitchFamily="34" charset="0"/>
                        <a:buChar char="•"/>
                      </a:pPr>
                      <a:r>
                        <a:rPr lang="en-GB" sz="1800" b="0" dirty="0"/>
                        <a:t>A man and a woman have fun</a:t>
                      </a:r>
                    </a:p>
                    <a:p>
                      <a:pPr marL="285750" indent="-285750">
                        <a:buFont typeface="Arial" panose="020B0604020202020204" pitchFamily="34" charset="0"/>
                        <a:buChar char="•"/>
                      </a:pPr>
                      <a:r>
                        <a:rPr lang="en-GB" sz="1800" b="0" dirty="0"/>
                        <a:t>At the hospital the lady makes loads of noise and has it out</a:t>
                      </a:r>
                    </a:p>
                    <a:p>
                      <a:pPr marL="285750" indent="-285750">
                        <a:buFont typeface="Arial" panose="020B0604020202020204" pitchFamily="34" charset="0"/>
                        <a:buChar char="•"/>
                      </a:pPr>
                      <a:r>
                        <a:rPr lang="en-GB" sz="1800" b="0" dirty="0"/>
                        <a:t>They get it out in a big bath </a:t>
                      </a:r>
                    </a:p>
                    <a:p>
                      <a:pPr marL="285750" indent="-285750">
                        <a:buFont typeface="Arial" panose="020B0604020202020204" pitchFamily="34" charset="0"/>
                        <a:buChar char="•"/>
                      </a:pPr>
                      <a:r>
                        <a:rPr lang="en-GB" sz="1800" b="0" dirty="0"/>
                        <a:t>You push it out</a:t>
                      </a:r>
                    </a:p>
                    <a:p>
                      <a:pPr marL="285750" indent="-285750">
                        <a:buFont typeface="Arial" panose="020B0604020202020204" pitchFamily="34" charset="0"/>
                        <a:buChar char="•"/>
                      </a:pPr>
                      <a:r>
                        <a:rPr lang="en-GB" sz="1800" b="0" dirty="0"/>
                        <a:t>The man gives the lady a seed and the seed fertilizes an egg</a:t>
                      </a:r>
                    </a:p>
                    <a:p>
                      <a:pPr marL="285750" indent="-285750">
                        <a:buFont typeface="Arial" panose="020B0604020202020204" pitchFamily="34" charset="0"/>
                        <a:buChar char="•"/>
                      </a:pPr>
                      <a:r>
                        <a:rPr lang="en-GB" sz="1800" b="0" dirty="0"/>
                        <a:t>Squirmy things travel through the body and try to get into the egg and if three get in they could have triplets</a:t>
                      </a:r>
                    </a:p>
                    <a:p>
                      <a:pPr marL="285750" indent="-285750">
                        <a:buFont typeface="Arial" panose="020B0604020202020204" pitchFamily="34" charset="0"/>
                        <a:buChar char="•"/>
                      </a:pPr>
                      <a:r>
                        <a:rPr lang="en-GB" sz="1800" b="0" dirty="0"/>
                        <a:t>From a hole that stretches and you sometimes need stitches</a:t>
                      </a:r>
                    </a:p>
                    <a:p>
                      <a:pPr marL="285750" indent="-285750">
                        <a:buFont typeface="Arial" panose="020B0604020202020204" pitchFamily="34" charset="0"/>
                        <a:buChar char="•"/>
                      </a:pPr>
                      <a:endParaRPr lang="en-GB" sz="1800" b="0" dirty="0"/>
                    </a:p>
                  </a:txBody>
                  <a:tcPr/>
                </a:tc>
                <a:extLst>
                  <a:ext uri="{0D108BD9-81ED-4DB2-BD59-A6C34878D82A}">
                    <a16:rowId xmlns:a16="http://schemas.microsoft.com/office/drawing/2014/main" val="4153881385"/>
                  </a:ext>
                </a:extLst>
              </a:tr>
            </a:tbl>
          </a:graphicData>
        </a:graphic>
      </p:graphicFrame>
      <p:pic>
        <p:nvPicPr>
          <p:cNvPr id="6" name="Picture 5"/>
          <p:cNvPicPr>
            <a:picLocks noChangeAspect="1"/>
          </p:cNvPicPr>
          <p:nvPr/>
        </p:nvPicPr>
        <p:blipFill>
          <a:blip r:embed="rId2"/>
          <a:stretch>
            <a:fillRect/>
          </a:stretch>
        </p:blipFill>
        <p:spPr>
          <a:xfrm>
            <a:off x="9533815" y="267286"/>
            <a:ext cx="2068343" cy="2068343"/>
          </a:xfrm>
          <a:prstGeom prst="rect">
            <a:avLst/>
          </a:prstGeom>
        </p:spPr>
      </p:pic>
    </p:spTree>
    <p:extLst>
      <p:ext uri="{BB962C8B-B14F-4D97-AF65-F5344CB8AC3E}">
        <p14:creationId xmlns:p14="http://schemas.microsoft.com/office/powerpoint/2010/main" val="2951774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90611" y="371914"/>
            <a:ext cx="10411851" cy="5786199"/>
          </a:xfrm>
          <a:prstGeom prst="rect">
            <a:avLst/>
          </a:prstGeom>
          <a:noFill/>
        </p:spPr>
        <p:txBody>
          <a:bodyPr wrap="square" rtlCol="0">
            <a:spAutoFit/>
          </a:bodyPr>
          <a:lstStyle/>
          <a:p>
            <a:pPr algn="ctr"/>
            <a:r>
              <a:rPr lang="en-GB" sz="3200" b="1" dirty="0"/>
              <a:t>Summary </a:t>
            </a:r>
          </a:p>
          <a:p>
            <a:endParaRPr lang="en-GB" dirty="0"/>
          </a:p>
          <a:p>
            <a:pPr marL="285750" indent="-285750">
              <a:buFont typeface="Arial" panose="020B0604020202020204" pitchFamily="34" charset="0"/>
              <a:buChar char="•"/>
            </a:pPr>
            <a:r>
              <a:rPr lang="en-GB" sz="2000" dirty="0"/>
              <a:t>Parents have the right to withdraw children from Sex Education lessons at Primary School that go </a:t>
            </a:r>
            <a:r>
              <a:rPr lang="en-GB" sz="2000" b="1" dirty="0"/>
              <a:t>beyond</a:t>
            </a:r>
            <a:r>
              <a:rPr lang="en-GB" sz="2000" dirty="0"/>
              <a:t> the content in the Science National Curriculum. </a:t>
            </a:r>
          </a:p>
          <a:p>
            <a:pPr marL="285750" indent="-285750">
              <a:buFont typeface="Arial" panose="020B0604020202020204" pitchFamily="34" charset="0"/>
              <a:buChar char="•"/>
            </a:pPr>
            <a:r>
              <a:rPr lang="en-GB" sz="2000" dirty="0"/>
              <a:t>Topics covered related and linked to the Science Curriculum are statutory and not optional to teach. This is as follows:  </a:t>
            </a:r>
          </a:p>
          <a:p>
            <a:pPr marL="1200150" lvl="2" indent="-285750">
              <a:buFont typeface="Arial" panose="020B0604020202020204" pitchFamily="34" charset="0"/>
              <a:buChar char="•"/>
            </a:pPr>
            <a:r>
              <a:rPr lang="en-GB" sz="2000" dirty="0"/>
              <a:t>In Key Stage 1, children learn that animals, including humans, have offspring that grow into adults. They should be introduced to the concepts of reproduction and growth but not how reproduction occurs. </a:t>
            </a:r>
          </a:p>
          <a:p>
            <a:pPr marL="1200150" lvl="2" indent="-285750">
              <a:buFont typeface="Arial" panose="020B0604020202020204" pitchFamily="34" charset="0"/>
              <a:buChar char="•"/>
            </a:pPr>
            <a:r>
              <a:rPr lang="en-GB" sz="2000" dirty="0"/>
              <a:t>In  Upper Key Stage 2 (Year 5/6), children are taught about the life cycles of humans and animals, including reproduction. They also learn about the change that happen in humans from birth to old age. This includes learning about what happens in puberty. </a:t>
            </a:r>
          </a:p>
          <a:p>
            <a:pPr marL="285750" indent="-285750">
              <a:buFont typeface="Arial" panose="020B0604020202020204" pitchFamily="34" charset="0"/>
              <a:buChar char="•"/>
            </a:pPr>
            <a:r>
              <a:rPr lang="en-GB" sz="2000" dirty="0"/>
              <a:t>School’s have the right and obligation to teach RSE to prepare children for life when they leave school.</a:t>
            </a:r>
          </a:p>
          <a:p>
            <a:pPr marL="285750" indent="-285750">
              <a:buFont typeface="Arial" panose="020B0604020202020204" pitchFamily="34" charset="0"/>
              <a:buChar char="•"/>
            </a:pPr>
            <a:r>
              <a:rPr lang="en-GB" sz="2000" dirty="0"/>
              <a:t>The curriculum on Relationships and Sex Education should complement, and be supported by, the school’s wider policies on behaviour, bullying and safeguarding (PSHE; E-Safety, Relationships etc.)</a:t>
            </a:r>
          </a:p>
        </p:txBody>
      </p:sp>
    </p:spTree>
    <p:extLst>
      <p:ext uri="{BB962C8B-B14F-4D97-AF65-F5344CB8AC3E}">
        <p14:creationId xmlns:p14="http://schemas.microsoft.com/office/powerpoint/2010/main" val="2045096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9259" y="485775"/>
            <a:ext cx="10153036" cy="5755422"/>
          </a:xfrm>
          <a:prstGeom prst="rect">
            <a:avLst/>
          </a:prstGeom>
          <a:noFill/>
        </p:spPr>
        <p:txBody>
          <a:bodyPr wrap="square" rtlCol="0">
            <a:spAutoFit/>
          </a:bodyPr>
          <a:lstStyle/>
          <a:p>
            <a:pPr algn="ctr"/>
            <a:r>
              <a:rPr lang="en-GB" sz="2800" b="1" dirty="0"/>
              <a:t>Next Steps: </a:t>
            </a:r>
          </a:p>
          <a:p>
            <a:endParaRPr lang="en-GB" sz="1600" dirty="0"/>
          </a:p>
          <a:p>
            <a:pPr marL="457200" indent="-457200">
              <a:buFont typeface="Arial" panose="020B0604020202020204" pitchFamily="34" charset="0"/>
              <a:buChar char="•"/>
            </a:pPr>
            <a:r>
              <a:rPr lang="en-GB" sz="2400" dirty="0"/>
              <a:t>Please look at the materials on the school website</a:t>
            </a:r>
            <a:r>
              <a:rPr lang="en-GB" sz="1600" b="1" dirty="0"/>
              <a:t> :</a:t>
            </a:r>
          </a:p>
          <a:p>
            <a:r>
              <a:rPr lang="en-GB" sz="1600" b="1" dirty="0"/>
              <a:t>           </a:t>
            </a:r>
            <a:endParaRPr lang="en-GB" sz="1100" dirty="0"/>
          </a:p>
          <a:p>
            <a:r>
              <a:rPr lang="en-GB" sz="1600" dirty="0"/>
              <a:t> </a:t>
            </a:r>
            <a:endParaRPr lang="en-GB" sz="2400" dirty="0"/>
          </a:p>
          <a:p>
            <a:pPr marL="457200" indent="-457200">
              <a:buFont typeface="Arial" panose="020B0604020202020204" pitchFamily="34" charset="0"/>
              <a:buChar char="•"/>
            </a:pPr>
            <a:r>
              <a:rPr lang="en-GB" sz="2400" dirty="0"/>
              <a:t>Please respond to the survey:</a:t>
            </a:r>
          </a:p>
          <a:p>
            <a:pPr lvl="2"/>
            <a:endParaRPr lang="en-GB" sz="1200" dirty="0"/>
          </a:p>
          <a:p>
            <a:pPr lvl="2"/>
            <a:endParaRPr lang="en-GB" sz="1600" dirty="0"/>
          </a:p>
          <a:p>
            <a:r>
              <a:rPr lang="en-GB" sz="2400" dirty="0"/>
              <a:t>We are particularly interested in your views about when to tackle different concepts and any areas you might like further support with at home. </a:t>
            </a:r>
          </a:p>
          <a:p>
            <a:endParaRPr lang="en-GB" sz="2400" dirty="0"/>
          </a:p>
          <a:p>
            <a:r>
              <a:rPr lang="en-GB" sz="2400" dirty="0"/>
              <a:t>We are aware that there will be differences of opinion, but we will take your views into account when we finalise our policy and curriculum plan. </a:t>
            </a:r>
          </a:p>
          <a:p>
            <a:endParaRPr lang="en-GB" sz="2400" dirty="0"/>
          </a:p>
          <a:p>
            <a:r>
              <a:rPr lang="en-GB" sz="2400" dirty="0"/>
              <a:t>We will share this with you when it is finalised. Thank you. </a:t>
            </a:r>
          </a:p>
        </p:txBody>
      </p:sp>
    </p:spTree>
    <p:extLst>
      <p:ext uri="{BB962C8B-B14F-4D97-AF65-F5344CB8AC3E}">
        <p14:creationId xmlns:p14="http://schemas.microsoft.com/office/powerpoint/2010/main" val="282565549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1229</TotalTime>
  <Words>1386</Words>
  <Application>Microsoft Office PowerPoint</Application>
  <PresentationFormat>Widescreen</PresentationFormat>
  <Paragraphs>184</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Comic Sans MS</vt:lpstr>
      <vt:lpstr>Wingdings 3</vt:lpstr>
      <vt:lpstr>Slice</vt:lpstr>
      <vt:lpstr>St. GEORGE’S CHURCH OF ENGLAND Primary AND NURSERY School Relationships AND Sex Education</vt:lpstr>
      <vt:lpstr>PowerPoint Presentation</vt:lpstr>
      <vt:lpstr>Science 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veronica.stoodley</dc:creator>
  <cp:lastModifiedBy>Fiona Griffiths</cp:lastModifiedBy>
  <cp:revision>42</cp:revision>
  <cp:lastPrinted>2021-03-31T11:05:23Z</cp:lastPrinted>
  <dcterms:created xsi:type="dcterms:W3CDTF">2020-05-05T09:28:48Z</dcterms:created>
  <dcterms:modified xsi:type="dcterms:W3CDTF">2021-03-31T12:18:12Z</dcterms:modified>
</cp:coreProperties>
</file>